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6" r:id="rId3"/>
    <p:sldId id="269" r:id="rId4"/>
    <p:sldId id="291" r:id="rId5"/>
    <p:sldId id="292" r:id="rId6"/>
    <p:sldId id="286" r:id="rId7"/>
    <p:sldId id="285" r:id="rId8"/>
    <p:sldId id="258" r:id="rId9"/>
    <p:sldId id="267" r:id="rId10"/>
    <p:sldId id="295" r:id="rId11"/>
    <p:sldId id="294" r:id="rId12"/>
    <p:sldId id="298" r:id="rId13"/>
    <p:sldId id="296" r:id="rId14"/>
    <p:sldId id="297" r:id="rId15"/>
    <p:sldId id="299" r:id="rId16"/>
    <p:sldId id="268" r:id="rId17"/>
    <p:sldId id="278" r:id="rId18"/>
    <p:sldId id="287" r:id="rId19"/>
    <p:sldId id="289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KoPubWorld돋움체 Bold" panose="020B0600000101010101" charset="-127"/>
      <p:bold r:id="rId23"/>
    </p:embeddedFont>
    <p:embeddedFont>
      <p:font typeface="KoPub돋움체 Bold" panose="02020603020101020101" pitchFamily="18" charset="-127"/>
      <p:regular r:id="rId24"/>
    </p:embeddedFont>
    <p:embeddedFont>
      <p:font typeface="티머니 둥근바람 ExtraBold" panose="02050903000000000000" pitchFamily="18" charset="-127"/>
      <p:bold r:id="rId25"/>
    </p:embeddedFont>
    <p:embeddedFont>
      <p:font typeface="티머니 둥근바람 Regular" panose="02050503000000000000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빈 신" initials="유신" lastIdx="1" clrIdx="0">
    <p:extLst>
      <p:ext uri="{19B8F6BF-5375-455C-9EA6-DF929625EA0E}">
        <p15:presenceInfo xmlns:p15="http://schemas.microsoft.com/office/powerpoint/2012/main" userId="25c8e027b4133c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49BAB9"/>
    <a:srgbClr val="F3A7EE"/>
    <a:srgbClr val="282828"/>
    <a:srgbClr val="68C8C6"/>
    <a:srgbClr val="9BD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50" d="100"/>
          <a:sy n="50" d="100"/>
        </p:scale>
        <p:origin x="581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39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3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3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2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39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78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0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98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7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10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9.wdp"/><Relationship Id="rId10" Type="http://schemas.microsoft.com/office/2007/relationships/hdphoto" Target="../media/hdphoto12.wdp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8.wdp"/><Relationship Id="rId7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1829375" y="2523134"/>
            <a:ext cx="8533250" cy="3207106"/>
          </a:xfrm>
          <a:prstGeom prst="roundRect">
            <a:avLst>
              <a:gd name="adj" fmla="val 8895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6433FD-09E3-4E08-BFC0-E3CACB00E089}"/>
              </a:ext>
            </a:extLst>
          </p:cNvPr>
          <p:cNvSpPr/>
          <p:nvPr/>
        </p:nvSpPr>
        <p:spPr>
          <a:xfrm>
            <a:off x="3485548" y="1594279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자율프로젝트 최종 발표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992215" y="901109"/>
            <a:ext cx="809816" cy="820407"/>
            <a:chOff x="9492343" y="656921"/>
            <a:chExt cx="809816" cy="820407"/>
          </a:xfrm>
          <a:solidFill>
            <a:srgbClr val="49BAB9"/>
          </a:solidFill>
        </p:grpSpPr>
        <p:sp>
          <p:nvSpPr>
            <p:cNvPr id="8" name="달 7"/>
            <p:cNvSpPr/>
            <p:nvPr/>
          </p:nvSpPr>
          <p:spPr>
            <a:xfrm flipH="1">
              <a:off x="9569886" y="1061829"/>
              <a:ext cx="256903" cy="415499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9492343" y="656921"/>
              <a:ext cx="809816" cy="8098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1</a:t>
              </a:r>
              <a:r>
                <a:rPr lang="ko-KR" altLang="en-US" sz="2800" dirty="0">
                  <a:solidFill>
                    <a:prstClr val="white"/>
                  </a:solidFill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조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414AA-FA3D-4BE9-9C74-35DD166936B3}"/>
              </a:ext>
            </a:extLst>
          </p:cNvPr>
          <p:cNvSpPr/>
          <p:nvPr/>
        </p:nvSpPr>
        <p:spPr>
          <a:xfrm>
            <a:off x="3485548" y="1379082"/>
            <a:ext cx="5220904" cy="462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kern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2020.11.16</a:t>
            </a: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CCC81CE-498E-4678-9739-E3BE6B5F441F}"/>
              </a:ext>
            </a:extLst>
          </p:cNvPr>
          <p:cNvSpPr/>
          <p:nvPr/>
        </p:nvSpPr>
        <p:spPr>
          <a:xfrm>
            <a:off x="3930859" y="4477285"/>
            <a:ext cx="1072730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권오정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</a:rPr>
              <a:t>Frontend</a:t>
            </a:r>
            <a:r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0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배포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환경 구축</a:t>
            </a:r>
            <a:endParaRPr lang="en-US" altLang="ko-KR" sz="10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CFFB4BF-AE83-4B41-A816-BA647E7C68B7}"/>
              </a:ext>
            </a:extLst>
          </p:cNvPr>
          <p:cNvSpPr/>
          <p:nvPr/>
        </p:nvSpPr>
        <p:spPr>
          <a:xfrm>
            <a:off x="2264118" y="4477285"/>
            <a:ext cx="1090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김원정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Spring </a:t>
            </a:r>
            <a:r>
              <a: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Backend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B1E969-51A4-4890-9885-61AEE1BB6C23}"/>
              </a:ext>
            </a:extLst>
          </p:cNvPr>
          <p:cNvSpPr/>
          <p:nvPr/>
        </p:nvSpPr>
        <p:spPr>
          <a:xfrm>
            <a:off x="3485548" y="2506344"/>
            <a:ext cx="5220904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kern="0" dirty="0" err="1">
                <a:ln w="19050">
                  <a:solidFill>
                    <a:srgbClr val="49BAB9"/>
                  </a:solidFill>
                </a:ln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전자파컴공레인저</a:t>
            </a:r>
            <a:endParaRPr lang="en-US" altLang="ko-KR" sz="800" kern="0" dirty="0">
              <a:ln w="19050">
                <a:solidFill>
                  <a:srgbClr val="49BAB9"/>
                </a:solidFill>
              </a:ln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5A26D5-8BEE-4AC9-B43E-D6E0EEC3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51" y="3160126"/>
            <a:ext cx="428882" cy="377998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03A787D-1E25-4087-B01D-AA1301A84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A9C8CA8-C122-4EE7-8E0C-3A02CC48A5EE}"/>
              </a:ext>
            </a:extLst>
          </p:cNvPr>
          <p:cNvGrpSpPr/>
          <p:nvPr/>
        </p:nvGrpSpPr>
        <p:grpSpPr>
          <a:xfrm>
            <a:off x="2178650" y="3546481"/>
            <a:ext cx="1225517" cy="995640"/>
            <a:chOff x="2178650" y="3546481"/>
            <a:chExt cx="1225517" cy="995640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43646D4B-0EC6-46BF-8103-E71251904FF9}"/>
                </a:ext>
              </a:extLst>
            </p:cNvPr>
            <p:cNvSpPr/>
            <p:nvPr/>
          </p:nvSpPr>
          <p:spPr>
            <a:xfrm>
              <a:off x="2370796" y="3565059"/>
              <a:ext cx="836514" cy="8365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1025" name="_x517123232">
              <a:extLst>
                <a:ext uri="{FF2B5EF4-FFF2-40B4-BE49-F238E27FC236}">
                  <a16:creationId xmlns:a16="http://schemas.microsoft.com/office/drawing/2014/main" id="{65001575-485F-47D3-8412-20AECA881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650" y="3546481"/>
              <a:ext cx="1225517" cy="99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AB1153FC-29B1-4461-A606-D1DFCAF87AF3}"/>
              </a:ext>
            </a:extLst>
          </p:cNvPr>
          <p:cNvSpPr/>
          <p:nvPr/>
        </p:nvSpPr>
        <p:spPr>
          <a:xfrm>
            <a:off x="4048965" y="3565059"/>
            <a:ext cx="836514" cy="8365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74BB63C-BB55-480D-B7C8-30680DAB611B}"/>
              </a:ext>
            </a:extLst>
          </p:cNvPr>
          <p:cNvGrpSpPr/>
          <p:nvPr/>
        </p:nvGrpSpPr>
        <p:grpSpPr>
          <a:xfrm>
            <a:off x="5592448" y="3545684"/>
            <a:ext cx="1013562" cy="1577932"/>
            <a:chOff x="5595154" y="3545684"/>
            <a:chExt cx="1013562" cy="1577932"/>
          </a:xfrm>
        </p:grpSpPr>
        <p:sp>
          <p:nvSpPr>
            <p:cNvPr id="93" name="직사각형 92"/>
            <p:cNvSpPr/>
            <p:nvPr/>
          </p:nvSpPr>
          <p:spPr>
            <a:xfrm>
              <a:off x="5608121" y="4477285"/>
              <a:ext cx="100059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김찬영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Flask 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Backend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433D3C1-D64F-418F-B050-5EF4C6789502}"/>
                </a:ext>
              </a:extLst>
            </p:cNvPr>
            <p:cNvSpPr/>
            <p:nvPr/>
          </p:nvSpPr>
          <p:spPr>
            <a:xfrm>
              <a:off x="5651726" y="3565059"/>
              <a:ext cx="836514" cy="8365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D711168-CD61-4A77-AC90-5D372A529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74" b="90977" l="10000" r="90000">
                          <a14:foregroundMark x1="57333" y1="78195" x2="57333" y2="78195"/>
                          <a14:foregroundMark x1="42667" y1="78195" x2="42667" y2="78195"/>
                          <a14:foregroundMark x1="40000" y1="72932" x2="39333" y2="85714"/>
                          <a14:foregroundMark x1="36000" y1="78947" x2="37333" y2="88722"/>
                          <a14:foregroundMark x1="53333" y1="83459" x2="56667" y2="90977"/>
                          <a14:foregroundMark x1="62000" y1="79699" x2="38667" y2="86466"/>
                          <a14:foregroundMark x1="35333" y1="76692" x2="35333" y2="8721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95154" y="3545684"/>
              <a:ext cx="1007105" cy="892966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F5F3DF5-FE83-46D7-AEF1-78A3B9AD8545}"/>
              </a:ext>
            </a:extLst>
          </p:cNvPr>
          <p:cNvGrpSpPr/>
          <p:nvPr/>
        </p:nvGrpSpPr>
        <p:grpSpPr>
          <a:xfrm>
            <a:off x="8969039" y="3562358"/>
            <a:ext cx="852165" cy="1561258"/>
            <a:chOff x="8969039" y="3562358"/>
            <a:chExt cx="852165" cy="1561258"/>
          </a:xfrm>
        </p:grpSpPr>
        <p:sp>
          <p:nvSpPr>
            <p:cNvPr id="92" name="직사각형 91"/>
            <p:cNvSpPr/>
            <p:nvPr/>
          </p:nvSpPr>
          <p:spPr>
            <a:xfrm>
              <a:off x="9033484" y="4477285"/>
              <a:ext cx="72327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신유빈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Frontend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3F7B2CF-86FB-4927-9964-B21AFDF1F518}"/>
                </a:ext>
              </a:extLst>
            </p:cNvPr>
            <p:cNvGrpSpPr/>
            <p:nvPr/>
          </p:nvGrpSpPr>
          <p:grpSpPr>
            <a:xfrm>
              <a:off x="8969039" y="3562358"/>
              <a:ext cx="852165" cy="896542"/>
              <a:chOff x="8969039" y="3562358"/>
              <a:chExt cx="852165" cy="896542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8969039" y="3565060"/>
                <a:ext cx="836514" cy="83651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1DF3A81-8A09-4F3E-B138-AE4F68E0E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692" b="89510" l="9677" r="89516">
                            <a14:foregroundMark x1="50000" y1="7692" x2="50000" y2="769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043783" y="3562358"/>
                <a:ext cx="777421" cy="896542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AC103B6-F062-4DDE-8ED4-BBA72B4152A9}"/>
              </a:ext>
            </a:extLst>
          </p:cNvPr>
          <p:cNvGrpSpPr/>
          <p:nvPr/>
        </p:nvGrpSpPr>
        <p:grpSpPr>
          <a:xfrm>
            <a:off x="7162707" y="3455745"/>
            <a:ext cx="1090363" cy="1667871"/>
            <a:chOff x="7162707" y="3455745"/>
            <a:chExt cx="1090363" cy="1667871"/>
          </a:xfrm>
        </p:grpSpPr>
        <p:sp>
          <p:nvSpPr>
            <p:cNvPr id="85" name="직사각형 84"/>
            <p:cNvSpPr/>
            <p:nvPr/>
          </p:nvSpPr>
          <p:spPr>
            <a:xfrm>
              <a:off x="7162707" y="4477285"/>
              <a:ext cx="109036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양동찬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Spring 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Backend</a:t>
              </a: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D6C9F95-57DD-429C-B4D9-D0EBEC7F0318}"/>
                </a:ext>
              </a:extLst>
            </p:cNvPr>
            <p:cNvGrpSpPr/>
            <p:nvPr/>
          </p:nvGrpSpPr>
          <p:grpSpPr>
            <a:xfrm>
              <a:off x="7252259" y="3455745"/>
              <a:ext cx="911258" cy="1055141"/>
              <a:chOff x="7252259" y="3455745"/>
              <a:chExt cx="911258" cy="105514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96EDD9D-CC15-40AD-8444-CDC8A2C195B0}"/>
                  </a:ext>
                </a:extLst>
              </p:cNvPr>
              <p:cNvSpPr/>
              <p:nvPr/>
            </p:nvSpPr>
            <p:spPr>
              <a:xfrm>
                <a:off x="7282814" y="3572619"/>
                <a:ext cx="836514" cy="83651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23E3CECC-5A16-42AC-A58D-6FFE1CB55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47368" y1="81169" x2="36842" y2="74026"/>
                            <a14:foregroundMark x1="66165" y1="76623" x2="48120" y2="69481"/>
                            <a14:foregroundMark x1="57895" y1="83117" x2="57895" y2="83117"/>
                            <a14:foregroundMark x1="63910" y1="81818" x2="60150" y2="87662"/>
                            <a14:foregroundMark x1="36842" y1="74026" x2="36842" y2="8961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52259" y="3455745"/>
                <a:ext cx="911258" cy="1055141"/>
              </a:xfrm>
              <a:prstGeom prst="rect">
                <a:avLst/>
              </a:prstGeom>
            </p:spPr>
          </p:pic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60F6C72F-2D78-42FB-BB0B-923FB294EF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49" b="92913" l="9259" r="89815">
                        <a14:backgroundMark x1="39815" y1="95276" x2="39815" y2="95276"/>
                        <a14:backgroundMark x1="37963" y1="92913" x2="37963" y2="92913"/>
                        <a14:backgroundMark x1="37963" y1="92913" x2="35185" y2="913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9782" y="3527449"/>
            <a:ext cx="774880" cy="9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사각형: 둥근 모서리 6">
            <a:extLst>
              <a:ext uri="{FF2B5EF4-FFF2-40B4-BE49-F238E27FC236}">
                <a16:creationId xmlns:a16="http://schemas.microsoft.com/office/drawing/2014/main" id="{046ECD83-6F83-4506-BE9A-6F1FAC9736F9}"/>
              </a:ext>
            </a:extLst>
          </p:cNvPr>
          <p:cNvSpPr/>
          <p:nvPr/>
        </p:nvSpPr>
        <p:spPr>
          <a:xfrm>
            <a:off x="603794" y="1094873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ㅊ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1B07A7B-2DAA-4DC4-A3C6-666689021EE1}"/>
              </a:ext>
            </a:extLst>
          </p:cNvPr>
          <p:cNvGrpSpPr/>
          <p:nvPr/>
        </p:nvGrpSpPr>
        <p:grpSpPr>
          <a:xfrm>
            <a:off x="2225409" y="1258156"/>
            <a:ext cx="2941320" cy="5020479"/>
            <a:chOff x="1729740" y="1168509"/>
            <a:chExt cx="2941320" cy="5020479"/>
          </a:xfrm>
        </p:grpSpPr>
        <p:pic>
          <p:nvPicPr>
            <p:cNvPr id="2052" name="Picture 4" descr="스마트 폰 또는 휴대폰 아이콘 디자인, 전화 아이콘, 모바일 아이콘, 스마트 폰 아이콘 PNG 및 벡터 에 대한 무료 다운로드">
              <a:extLst>
                <a:ext uri="{FF2B5EF4-FFF2-40B4-BE49-F238E27FC236}">
                  <a16:creationId xmlns:a16="http://schemas.microsoft.com/office/drawing/2014/main" id="{7E2ADF3A-38C8-46C8-AFDD-4C15BD80CB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0" t="7844" r="23500" b="9799"/>
            <a:stretch/>
          </p:blipFill>
          <p:spPr bwMode="auto">
            <a:xfrm>
              <a:off x="1729740" y="1168509"/>
              <a:ext cx="2941320" cy="5020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782604-CC78-480B-8FC4-369827711BF3}"/>
                </a:ext>
              </a:extLst>
            </p:cNvPr>
            <p:cNvSpPr/>
            <p:nvPr/>
          </p:nvSpPr>
          <p:spPr>
            <a:xfrm>
              <a:off x="2286000" y="5440679"/>
              <a:ext cx="1623748" cy="320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AB50D1-9B9F-4C41-A931-8AC54C8F74F2}"/>
              </a:ext>
            </a:extLst>
          </p:cNvPr>
          <p:cNvSpPr/>
          <p:nvPr/>
        </p:nvSpPr>
        <p:spPr>
          <a:xfrm>
            <a:off x="3485548" y="178320"/>
            <a:ext cx="5220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프로젝트 서비스 핵심 기능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A2EA8E-4FC8-410B-90D5-FFB2CEC3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89873" l="5263" r="90000">
                        <a14:foregroundMark x1="12982" y1="11031" x2="12982" y2="11031"/>
                        <a14:foregroundMark x1="5263" y1="11212" x2="5263" y2="11212"/>
                        <a14:foregroundMark x1="36316" y1="76492" x2="36316" y2="76492"/>
                        <a14:foregroundMark x1="64211" y1="79024" x2="64211" y2="790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864" y="2434067"/>
            <a:ext cx="1730553" cy="167894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83D1023-08B7-42AB-8038-EDC8A282DC46}"/>
              </a:ext>
            </a:extLst>
          </p:cNvPr>
          <p:cNvSpPr/>
          <p:nvPr/>
        </p:nvSpPr>
        <p:spPr>
          <a:xfrm>
            <a:off x="2911614" y="4393218"/>
            <a:ext cx="1254320" cy="241142"/>
          </a:xfrm>
          <a:prstGeom prst="roundRect">
            <a:avLst/>
          </a:prstGeom>
          <a:solidFill>
            <a:srgbClr val="49BA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8A1803-AE84-4127-A184-F1D0F3A28D68}"/>
              </a:ext>
            </a:extLst>
          </p:cNvPr>
          <p:cNvSpPr txBox="1"/>
          <p:nvPr/>
        </p:nvSpPr>
        <p:spPr>
          <a:xfrm>
            <a:off x="2876393" y="4381703"/>
            <a:ext cx="1323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A5CD3-A8E6-4601-9CE3-D7D93E944EBC}"/>
              </a:ext>
            </a:extLst>
          </p:cNvPr>
          <p:cNvSpPr txBox="1"/>
          <p:nvPr/>
        </p:nvSpPr>
        <p:spPr>
          <a:xfrm>
            <a:off x="2880079" y="5032411"/>
            <a:ext cx="1323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tx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회원가입 하러 가기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0A143A2-A9CC-480D-947F-4EC399FFFCFD}"/>
              </a:ext>
            </a:extLst>
          </p:cNvPr>
          <p:cNvGrpSpPr/>
          <p:nvPr/>
        </p:nvGrpSpPr>
        <p:grpSpPr>
          <a:xfrm flipV="1">
            <a:off x="8808020" y="4066582"/>
            <a:ext cx="1972870" cy="191502"/>
            <a:chOff x="4241181" y="3596498"/>
            <a:chExt cx="1478102" cy="151833"/>
          </a:xfrm>
        </p:grpSpPr>
        <p:sp>
          <p:nvSpPr>
            <p:cNvPr id="129" name="사다리꼴 128">
              <a:extLst>
                <a:ext uri="{FF2B5EF4-FFF2-40B4-BE49-F238E27FC236}">
                  <a16:creationId xmlns:a16="http://schemas.microsoft.com/office/drawing/2014/main" id="{AC255C39-B047-4081-BA67-B8C030283266}"/>
                </a:ext>
              </a:extLst>
            </p:cNvPr>
            <p:cNvSpPr/>
            <p:nvPr/>
          </p:nvSpPr>
          <p:spPr>
            <a:xfrm rot="12600000">
              <a:off x="4884784" y="3596498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0" name="사다리꼴 129">
              <a:extLst>
                <a:ext uri="{FF2B5EF4-FFF2-40B4-BE49-F238E27FC236}">
                  <a16:creationId xmlns:a16="http://schemas.microsoft.com/office/drawing/2014/main" id="{3677DD6C-E493-4155-8830-5C7E7203FEBD}"/>
                </a:ext>
              </a:extLst>
            </p:cNvPr>
            <p:cNvSpPr/>
            <p:nvPr/>
          </p:nvSpPr>
          <p:spPr>
            <a:xfrm rot="19800000" flipV="1">
              <a:off x="4241181" y="3596499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94" name="사다리꼴 93">
            <a:extLst>
              <a:ext uri="{FF2B5EF4-FFF2-40B4-BE49-F238E27FC236}">
                <a16:creationId xmlns:a16="http://schemas.microsoft.com/office/drawing/2014/main" id="{2C1AADB4-A9E9-408B-A124-DFA4CD4DC360}"/>
              </a:ext>
            </a:extLst>
          </p:cNvPr>
          <p:cNvSpPr/>
          <p:nvPr/>
        </p:nvSpPr>
        <p:spPr>
          <a:xfrm rot="12600000">
            <a:off x="7952199" y="3606132"/>
            <a:ext cx="1113833" cy="191501"/>
          </a:xfrm>
          <a:prstGeom prst="trapezoid">
            <a:avLst>
              <a:gd name="adj" fmla="val 5730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5" name="사다리꼴 94">
            <a:extLst>
              <a:ext uri="{FF2B5EF4-FFF2-40B4-BE49-F238E27FC236}">
                <a16:creationId xmlns:a16="http://schemas.microsoft.com/office/drawing/2014/main" id="{8B9A60FB-50AB-4D1D-B90A-E6D654935861}"/>
              </a:ext>
            </a:extLst>
          </p:cNvPr>
          <p:cNvSpPr/>
          <p:nvPr/>
        </p:nvSpPr>
        <p:spPr>
          <a:xfrm rot="19800000" flipV="1">
            <a:off x="7093160" y="3606134"/>
            <a:ext cx="1113833" cy="191501"/>
          </a:xfrm>
          <a:prstGeom prst="trapezoid">
            <a:avLst>
              <a:gd name="adj" fmla="val 5730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6" name="사다리꼴 95">
            <a:extLst>
              <a:ext uri="{FF2B5EF4-FFF2-40B4-BE49-F238E27FC236}">
                <a16:creationId xmlns:a16="http://schemas.microsoft.com/office/drawing/2014/main" id="{1383AAA2-B775-458B-9A62-E10C305A6026}"/>
              </a:ext>
            </a:extLst>
          </p:cNvPr>
          <p:cNvSpPr/>
          <p:nvPr/>
        </p:nvSpPr>
        <p:spPr>
          <a:xfrm rot="19800000">
            <a:off x="6230648" y="4085847"/>
            <a:ext cx="1113833" cy="191501"/>
          </a:xfrm>
          <a:prstGeom prst="trapezoid">
            <a:avLst>
              <a:gd name="adj" fmla="val 5730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7" name="사다리꼴 96">
            <a:extLst>
              <a:ext uri="{FF2B5EF4-FFF2-40B4-BE49-F238E27FC236}">
                <a16:creationId xmlns:a16="http://schemas.microsoft.com/office/drawing/2014/main" id="{0695FCF7-5020-4C89-9266-2F85347E8CC2}"/>
              </a:ext>
            </a:extLst>
          </p:cNvPr>
          <p:cNvSpPr/>
          <p:nvPr/>
        </p:nvSpPr>
        <p:spPr>
          <a:xfrm rot="5400000">
            <a:off x="6689439" y="4315200"/>
            <a:ext cx="1052528" cy="202655"/>
          </a:xfrm>
          <a:prstGeom prst="trapezoid">
            <a:avLst>
              <a:gd name="adj" fmla="val 57303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8" name="사다리꼴 97">
            <a:extLst>
              <a:ext uri="{FF2B5EF4-FFF2-40B4-BE49-F238E27FC236}">
                <a16:creationId xmlns:a16="http://schemas.microsoft.com/office/drawing/2014/main" id="{2A5EFFB6-6950-4074-9B1E-27D503F34672}"/>
              </a:ext>
            </a:extLst>
          </p:cNvPr>
          <p:cNvSpPr/>
          <p:nvPr/>
        </p:nvSpPr>
        <p:spPr>
          <a:xfrm rot="1800000">
            <a:off x="7090424" y="5025575"/>
            <a:ext cx="1113833" cy="191501"/>
          </a:xfrm>
          <a:prstGeom prst="trapezoid">
            <a:avLst>
              <a:gd name="adj" fmla="val 57303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99" name="사다리꼴 98">
            <a:extLst>
              <a:ext uri="{FF2B5EF4-FFF2-40B4-BE49-F238E27FC236}">
                <a16:creationId xmlns:a16="http://schemas.microsoft.com/office/drawing/2014/main" id="{ADD5C6A1-B30B-4E82-941A-BEFFA0277159}"/>
              </a:ext>
            </a:extLst>
          </p:cNvPr>
          <p:cNvSpPr/>
          <p:nvPr/>
        </p:nvSpPr>
        <p:spPr>
          <a:xfrm rot="19800000">
            <a:off x="7950202" y="5025576"/>
            <a:ext cx="1113833" cy="191501"/>
          </a:xfrm>
          <a:prstGeom prst="trapezoid">
            <a:avLst>
              <a:gd name="adj" fmla="val 57303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00" name="사다리꼴 99">
            <a:extLst>
              <a:ext uri="{FF2B5EF4-FFF2-40B4-BE49-F238E27FC236}">
                <a16:creationId xmlns:a16="http://schemas.microsoft.com/office/drawing/2014/main" id="{36E86EEE-FDF8-4295-AB26-36B85F560A47}"/>
              </a:ext>
            </a:extLst>
          </p:cNvPr>
          <p:cNvSpPr/>
          <p:nvPr/>
        </p:nvSpPr>
        <p:spPr>
          <a:xfrm rot="16200000">
            <a:off x="8412493" y="4315200"/>
            <a:ext cx="1052528" cy="202655"/>
          </a:xfrm>
          <a:prstGeom prst="trapezoid">
            <a:avLst>
              <a:gd name="adj" fmla="val 57303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74BB14-F416-405F-9BE8-0D9C608DE37F}"/>
              </a:ext>
            </a:extLst>
          </p:cNvPr>
          <p:cNvGrpSpPr/>
          <p:nvPr/>
        </p:nvGrpSpPr>
        <p:grpSpPr>
          <a:xfrm flipV="1">
            <a:off x="8813995" y="2678238"/>
            <a:ext cx="1973610" cy="1326815"/>
            <a:chOff x="2578586" y="4360435"/>
            <a:chExt cx="1478656" cy="1051968"/>
          </a:xfrm>
        </p:grpSpPr>
        <p:sp>
          <p:nvSpPr>
            <p:cNvPr id="121" name="사다리꼴 120">
              <a:extLst>
                <a:ext uri="{FF2B5EF4-FFF2-40B4-BE49-F238E27FC236}">
                  <a16:creationId xmlns:a16="http://schemas.microsoft.com/office/drawing/2014/main" id="{68DB250A-31DF-49DF-AA82-2631F1EF0635}"/>
                </a:ext>
              </a:extLst>
            </p:cNvPr>
            <p:cNvSpPr/>
            <p:nvPr/>
          </p:nvSpPr>
          <p:spPr>
            <a:xfrm rot="5400000">
              <a:off x="2255196" y="4701769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22" name="사다리꼴 121">
              <a:extLst>
                <a:ext uri="{FF2B5EF4-FFF2-40B4-BE49-F238E27FC236}">
                  <a16:creationId xmlns:a16="http://schemas.microsoft.com/office/drawing/2014/main" id="{372D6075-EC89-4A81-AC3C-4F9743F64969}"/>
                </a:ext>
              </a:extLst>
            </p:cNvPr>
            <p:cNvSpPr/>
            <p:nvPr/>
          </p:nvSpPr>
          <p:spPr>
            <a:xfrm rot="1800000">
              <a:off x="2578586" y="5260570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23" name="사다리꼴 122">
              <a:extLst>
                <a:ext uri="{FF2B5EF4-FFF2-40B4-BE49-F238E27FC236}">
                  <a16:creationId xmlns:a16="http://schemas.microsoft.com/office/drawing/2014/main" id="{C2E4EA86-E66D-4437-A91E-7B2760F53B98}"/>
                </a:ext>
              </a:extLst>
            </p:cNvPr>
            <p:cNvSpPr/>
            <p:nvPr/>
          </p:nvSpPr>
          <p:spPr>
            <a:xfrm rot="19800000">
              <a:off x="3222743" y="5260571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24" name="사다리꼴 123">
              <a:extLst>
                <a:ext uri="{FF2B5EF4-FFF2-40B4-BE49-F238E27FC236}">
                  <a16:creationId xmlns:a16="http://schemas.microsoft.com/office/drawing/2014/main" id="{3251D05E-268E-4D01-AEC0-24D55BB8E788}"/>
                </a:ext>
              </a:extLst>
            </p:cNvPr>
            <p:cNvSpPr/>
            <p:nvPr/>
          </p:nvSpPr>
          <p:spPr>
            <a:xfrm rot="16200000">
              <a:off x="3546133" y="4701769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06" name="평행 사변형 105">
            <a:extLst>
              <a:ext uri="{FF2B5EF4-FFF2-40B4-BE49-F238E27FC236}">
                <a16:creationId xmlns:a16="http://schemas.microsoft.com/office/drawing/2014/main" id="{D73E4CD3-49CF-4D22-9CAD-11FA9383C3CB}"/>
              </a:ext>
            </a:extLst>
          </p:cNvPr>
          <p:cNvSpPr/>
          <p:nvPr/>
        </p:nvSpPr>
        <p:spPr>
          <a:xfrm rot="5400000" flipH="1">
            <a:off x="7055150" y="3826727"/>
            <a:ext cx="334632" cy="216187"/>
          </a:xfrm>
          <a:prstGeom prst="parallelogram">
            <a:avLst>
              <a:gd name="adj" fmla="val 59404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1FAA379-F3C4-41ED-A2A2-D3524C186A1F}"/>
              </a:ext>
            </a:extLst>
          </p:cNvPr>
          <p:cNvSpPr/>
          <p:nvPr/>
        </p:nvSpPr>
        <p:spPr>
          <a:xfrm>
            <a:off x="9105135" y="3472743"/>
            <a:ext cx="1380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월별 소비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1739318-F4FA-40A7-BD20-C0F0C3F82F87}"/>
              </a:ext>
            </a:extLst>
          </p:cNvPr>
          <p:cNvSpPr/>
          <p:nvPr/>
        </p:nvSpPr>
        <p:spPr>
          <a:xfrm>
            <a:off x="7342513" y="4425945"/>
            <a:ext cx="1560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생필품 맞춤 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알람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56" name="그림 2055">
            <a:extLst>
              <a:ext uri="{FF2B5EF4-FFF2-40B4-BE49-F238E27FC236}">
                <a16:creationId xmlns:a16="http://schemas.microsoft.com/office/drawing/2014/main" id="{868E9F7E-66F5-4D48-874E-D6A635BD6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96" b="89894" l="9808" r="89979">
                        <a14:foregroundMark x1="12793" y1="5496" x2="51386" y2="58333"/>
                        <a14:foregroundMark x1="63966" y1="7979" x2="27079" y2="79255"/>
                        <a14:foregroundMark x1="18763" y1="83865" x2="64179" y2="89716"/>
                        <a14:foregroundMark x1="38380" y1="79433" x2="55224" y2="85106"/>
                        <a14:foregroundMark x1="25800" y1="19149" x2="20256" y2="71454"/>
                        <a14:foregroundMark x1="28998" y1="15603" x2="40725" y2="11525"/>
                        <a14:foregroundMark x1="40725" y1="11525" x2="48188" y2="10993"/>
                        <a14:foregroundMark x1="18124" y1="22163" x2="18763" y2="67553"/>
                        <a14:foregroundMark x1="21322" y1="10106" x2="56930" y2="15957"/>
                        <a14:foregroundMark x1="56930" y1="15957" x2="62260" y2="42730"/>
                        <a14:foregroundMark x1="62900" y1="85638" x2="62900" y2="85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6902" y="2933831"/>
            <a:ext cx="470208" cy="5343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9303" y="3788465"/>
            <a:ext cx="721712" cy="62091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8F027F-AAE7-4D1F-A0FD-E4847D0AA5EF}"/>
              </a:ext>
            </a:extLst>
          </p:cNvPr>
          <p:cNvSpPr/>
          <p:nvPr/>
        </p:nvSpPr>
        <p:spPr>
          <a:xfrm>
            <a:off x="2911614" y="4746673"/>
            <a:ext cx="1254320" cy="241142"/>
          </a:xfrm>
          <a:prstGeom prst="roundRect">
            <a:avLst/>
          </a:prstGeom>
          <a:solidFill>
            <a:schemeClr val="bg1"/>
          </a:solidFill>
          <a:ln>
            <a:solidFill>
              <a:srgbClr val="49BA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BD1AA0-4E43-45A2-B16F-56D488548C25}"/>
              </a:ext>
            </a:extLst>
          </p:cNvPr>
          <p:cNvSpPr txBox="1"/>
          <p:nvPr/>
        </p:nvSpPr>
        <p:spPr>
          <a:xfrm>
            <a:off x="2876393" y="4738410"/>
            <a:ext cx="1323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49BAB9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비회원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B9EEF5-DA44-448F-A2AA-1C901C492930}"/>
              </a:ext>
            </a:extLst>
          </p:cNvPr>
          <p:cNvGrpSpPr/>
          <p:nvPr/>
        </p:nvGrpSpPr>
        <p:grpSpPr>
          <a:xfrm flipH="1">
            <a:off x="5375694" y="2675322"/>
            <a:ext cx="1973610" cy="1593112"/>
            <a:chOff x="1903371" y="557323"/>
            <a:chExt cx="1910192" cy="1631731"/>
          </a:xfrm>
        </p:grpSpPr>
        <p:sp>
          <p:nvSpPr>
            <p:cNvPr id="107" name="사다리꼴 106">
              <a:extLst>
                <a:ext uri="{FF2B5EF4-FFF2-40B4-BE49-F238E27FC236}">
                  <a16:creationId xmlns:a16="http://schemas.microsoft.com/office/drawing/2014/main" id="{9EA13F13-A00A-46CF-BD8C-02F9CC59AEC0}"/>
                </a:ext>
              </a:extLst>
            </p:cNvPr>
            <p:cNvSpPr/>
            <p:nvPr/>
          </p:nvSpPr>
          <p:spPr>
            <a:xfrm rot="9000000" flipV="1">
              <a:off x="2731137" y="1992911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43806F2E-9FBA-4FE9-BC63-50F5C7D1316A}"/>
                </a:ext>
              </a:extLst>
            </p:cNvPr>
            <p:cNvGrpSpPr/>
            <p:nvPr/>
          </p:nvGrpSpPr>
          <p:grpSpPr>
            <a:xfrm flipV="1">
              <a:off x="1903371" y="557323"/>
              <a:ext cx="1910192" cy="1358978"/>
              <a:chOff x="2578586" y="4360435"/>
              <a:chExt cx="1478656" cy="1051968"/>
            </a:xfrm>
          </p:grpSpPr>
          <p:sp>
            <p:nvSpPr>
              <p:cNvPr id="109" name="사다리꼴 108">
                <a:extLst>
                  <a:ext uri="{FF2B5EF4-FFF2-40B4-BE49-F238E27FC236}">
                    <a16:creationId xmlns:a16="http://schemas.microsoft.com/office/drawing/2014/main" id="{97331490-E205-462B-8F17-9E65F5164301}"/>
                  </a:ext>
                </a:extLst>
              </p:cNvPr>
              <p:cNvSpPr/>
              <p:nvPr/>
            </p:nvSpPr>
            <p:spPr>
              <a:xfrm rot="5400000">
                <a:off x="2255196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4B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사다리꼴 109">
                <a:extLst>
                  <a:ext uri="{FF2B5EF4-FFF2-40B4-BE49-F238E27FC236}">
                    <a16:creationId xmlns:a16="http://schemas.microsoft.com/office/drawing/2014/main" id="{FDC6AD99-7ACA-4BD8-9CD4-17565AD38843}"/>
                  </a:ext>
                </a:extLst>
              </p:cNvPr>
              <p:cNvSpPr/>
              <p:nvPr/>
            </p:nvSpPr>
            <p:spPr>
              <a:xfrm rot="1800000">
                <a:off x="2578586" y="5260570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4B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다리꼴 110">
                <a:extLst>
                  <a:ext uri="{FF2B5EF4-FFF2-40B4-BE49-F238E27FC236}">
                    <a16:creationId xmlns:a16="http://schemas.microsoft.com/office/drawing/2014/main" id="{1A270990-F734-4E74-9F1B-2DA564600000}"/>
                  </a:ext>
                </a:extLst>
              </p:cNvPr>
              <p:cNvSpPr/>
              <p:nvPr/>
            </p:nvSpPr>
            <p:spPr>
              <a:xfrm rot="19800000">
                <a:off x="3222743" y="5260571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4B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다리꼴 111">
                <a:extLst>
                  <a:ext uri="{FF2B5EF4-FFF2-40B4-BE49-F238E27FC236}">
                    <a16:creationId xmlns:a16="http://schemas.microsoft.com/office/drawing/2014/main" id="{77E1532E-45CE-4953-B241-AC1C4267AA03}"/>
                  </a:ext>
                </a:extLst>
              </p:cNvPr>
              <p:cNvSpPr/>
              <p:nvPr/>
            </p:nvSpPr>
            <p:spPr>
              <a:xfrm rot="16200000">
                <a:off x="3546133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4B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8" name="Freeform 11">
            <a:extLst>
              <a:ext uri="{FF2B5EF4-FFF2-40B4-BE49-F238E27FC236}">
                <a16:creationId xmlns:a16="http://schemas.microsoft.com/office/drawing/2014/main" id="{64C15711-43F1-4047-8460-3C032D3819D9}"/>
              </a:ext>
            </a:extLst>
          </p:cNvPr>
          <p:cNvSpPr>
            <a:spLocks noEditPoints="1"/>
          </p:cNvSpPr>
          <p:nvPr/>
        </p:nvSpPr>
        <p:spPr bwMode="auto">
          <a:xfrm>
            <a:off x="6194473" y="2754525"/>
            <a:ext cx="405764" cy="503584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14B9B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15F06A6-3BF0-43D7-B798-1AC142791194}"/>
              </a:ext>
            </a:extLst>
          </p:cNvPr>
          <p:cNvSpPr/>
          <p:nvPr/>
        </p:nvSpPr>
        <p:spPr>
          <a:xfrm>
            <a:off x="5578014" y="3268208"/>
            <a:ext cx="1560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가격표 사진 분석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장바구니 담기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90" b="98592" l="9091" r="92823">
                        <a14:foregroundMark x1="45933" y1="21127" x2="69856" y2="81221"/>
                        <a14:foregroundMark x1="28708" y1="31455" x2="49761" y2="82160"/>
                        <a14:foregroundMark x1="72727" y1="31455" x2="39713" y2="79343"/>
                        <a14:foregroundMark x1="28230" y1="59624" x2="73684" y2="50235"/>
                        <a14:foregroundMark x1="76555" y1="45070" x2="66507" y2="72770"/>
                        <a14:foregroundMark x1="80383" y1="47887" x2="75598" y2="76526"/>
                        <a14:foregroundMark x1="68900" y1="65728" x2="59330" y2="72770"/>
                        <a14:foregroundMark x1="67943" y1="63850" x2="62679" y2="77934"/>
                        <a14:foregroundMark x1="72249" y1="79343" x2="68421" y2="84507"/>
                        <a14:foregroundMark x1="83254" y1="72770" x2="53589" y2="87793"/>
                        <a14:foregroundMark x1="66507" y1="35681" x2="27751" y2="62441"/>
                        <a14:foregroundMark x1="59330" y1="24883" x2="28708" y2="55399"/>
                        <a14:foregroundMark x1="50718" y1="25352" x2="22967" y2="50235"/>
                        <a14:foregroundMark x1="20574" y1="46479" x2="36364" y2="79343"/>
                        <a14:foregroundMark x1="28708" y1="60563" x2="24402" y2="69014"/>
                        <a14:backgroundMark x1="79426" y1="84977" x2="91866" y2="788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2975" y="2082409"/>
            <a:ext cx="2512812" cy="25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8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573314" y="1061829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E610F-B433-4B58-859C-774734891058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주요 화면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19" y="1644829"/>
            <a:ext cx="2254290" cy="40499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34319" y="1551007"/>
            <a:ext cx="2254290" cy="414373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6200000">
            <a:off x="2584598" y="1982676"/>
            <a:ext cx="2008407" cy="1271991"/>
          </a:xfrm>
          <a:prstGeom prst="triangle">
            <a:avLst/>
          </a:prstGeom>
          <a:solidFill>
            <a:schemeClr val="dk1">
              <a:alpha val="2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797" y="1597918"/>
            <a:ext cx="4040178" cy="202495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130" y="2232754"/>
            <a:ext cx="2816908" cy="398008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rcRect l="11580" t="82096" r="13081" b="11200"/>
          <a:stretch/>
        </p:blipFill>
        <p:spPr>
          <a:xfrm>
            <a:off x="4768807" y="4222796"/>
            <a:ext cx="6076710" cy="763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직선 연결선 13"/>
          <p:cNvCxnSpPr/>
          <p:nvPr/>
        </p:nvCxnSpPr>
        <p:spPr>
          <a:xfrm>
            <a:off x="7807162" y="4604761"/>
            <a:ext cx="2795248" cy="0"/>
          </a:xfrm>
          <a:prstGeom prst="line">
            <a:avLst/>
          </a:prstGeom>
          <a:ln w="38100">
            <a:solidFill>
              <a:srgbClr val="FF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4768807" y="4951968"/>
            <a:ext cx="4734008" cy="0"/>
          </a:xfrm>
          <a:prstGeom prst="line">
            <a:avLst/>
          </a:prstGeom>
          <a:ln w="38100">
            <a:solidFill>
              <a:srgbClr val="FF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이등변 삼각형 86"/>
          <p:cNvSpPr/>
          <p:nvPr/>
        </p:nvSpPr>
        <p:spPr>
          <a:xfrm rot="10800000">
            <a:off x="4710445" y="5062331"/>
            <a:ext cx="6064994" cy="433079"/>
          </a:xfrm>
          <a:prstGeom prst="triangle">
            <a:avLst>
              <a:gd name="adj" fmla="val 13549"/>
            </a:avLst>
          </a:prstGeom>
          <a:solidFill>
            <a:srgbClr val="FF5D5D">
              <a:alpha val="29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도넛 6"/>
          <p:cNvSpPr/>
          <p:nvPr/>
        </p:nvSpPr>
        <p:spPr>
          <a:xfrm>
            <a:off x="1767840" y="4604761"/>
            <a:ext cx="929640" cy="890650"/>
          </a:xfrm>
          <a:prstGeom prst="donut">
            <a:avLst>
              <a:gd name="adj" fmla="val 9600"/>
            </a:avLst>
          </a:prstGeom>
          <a:solidFill>
            <a:srgbClr val="FF5D5D"/>
          </a:solidFill>
          <a:ln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4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7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573314" y="1061829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E610F-B433-4B58-859C-774734891058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주요 화면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19" y="1644829"/>
            <a:ext cx="2254290" cy="40499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34319" y="1551007"/>
            <a:ext cx="2254290" cy="414373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옅은이(가) 표시된 사진&#10;&#10;자동 생성된 설명">
            <a:extLst>
              <a:ext uri="{FF2B5EF4-FFF2-40B4-BE49-F238E27FC236}">
                <a16:creationId xmlns:a16="http://schemas.microsoft.com/office/drawing/2014/main" id="{7D95AB8D-D92C-48B7-9C8D-C2D691808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7316">
            <a:off x="2492360" y="4279959"/>
            <a:ext cx="718986" cy="7561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2570" t="711" r="2397"/>
          <a:stretch/>
        </p:blipFill>
        <p:spPr>
          <a:xfrm>
            <a:off x="4353874" y="1369145"/>
            <a:ext cx="2639027" cy="488399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1" b="13391"/>
          <a:stretch/>
        </p:blipFill>
        <p:spPr>
          <a:xfrm>
            <a:off x="7514141" y="1308019"/>
            <a:ext cx="1902621" cy="2874137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6777735" y="2870521"/>
            <a:ext cx="736406" cy="0"/>
          </a:xfrm>
          <a:prstGeom prst="line">
            <a:avLst/>
          </a:prstGeom>
          <a:ln w="38100">
            <a:solidFill>
              <a:srgbClr val="49BAB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>
            <a:off x="6805913" y="3414532"/>
            <a:ext cx="2809162" cy="1658228"/>
          </a:xfrm>
          <a:prstGeom prst="bentConnector3">
            <a:avLst>
              <a:gd name="adj1" fmla="val 14977"/>
            </a:avLst>
          </a:prstGeom>
          <a:ln w="3810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075" y="3084150"/>
            <a:ext cx="1754954" cy="316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9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573314" y="1102892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E610F-B433-4B58-859C-774734891058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주요 화면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53C86-B7A0-4C9E-9CD3-DE497D571F8D}"/>
              </a:ext>
            </a:extLst>
          </p:cNvPr>
          <p:cNvSpPr txBox="1"/>
          <p:nvPr/>
        </p:nvSpPr>
        <p:spPr>
          <a:xfrm>
            <a:off x="0" y="710389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기능</a:t>
            </a:r>
          </a:p>
          <a:p>
            <a:r>
              <a:rPr lang="ko-KR" altLang="en-US" dirty="0"/>
              <a:t>1. 장보기 기능</a:t>
            </a:r>
          </a:p>
          <a:p>
            <a:r>
              <a:rPr lang="ko-KR" altLang="en-US" dirty="0"/>
              <a:t>    1. 가격표의 사진을 찍어 장바구니에 손쉽게 물품 등록 가능</a:t>
            </a:r>
          </a:p>
          <a:p>
            <a:r>
              <a:rPr lang="ko-KR" altLang="en-US" dirty="0"/>
              <a:t>    2. 장보기 목표 시간, 금액을 지정하여 과소비 방지</a:t>
            </a:r>
          </a:p>
          <a:p>
            <a:r>
              <a:rPr lang="ko-KR" altLang="en-US" dirty="0"/>
              <a:t>2. 가계부 기능</a:t>
            </a:r>
          </a:p>
          <a:p>
            <a:r>
              <a:rPr lang="ko-KR" altLang="en-US" dirty="0"/>
              <a:t>    1. 사용자의 소비패턴을 분석하여 구입한 물품 분류 및 통계 기능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FD8AE8DD-A983-4668-839B-27E61055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5" t="1050" r="3294" b="1206"/>
          <a:stretch/>
        </p:blipFill>
        <p:spPr>
          <a:xfrm>
            <a:off x="4727959" y="1472545"/>
            <a:ext cx="2649018" cy="476464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D0EF0DC1-6455-49EF-BF40-EBF8108B4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5" t="1470" r="1808" b="-58"/>
          <a:stretch/>
        </p:blipFill>
        <p:spPr>
          <a:xfrm>
            <a:off x="1574088" y="1472545"/>
            <a:ext cx="2652935" cy="475229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0" name="그림 69" descr="옅은이(가) 표시된 사진&#10;&#10;자동 생성된 설명">
            <a:extLst>
              <a:ext uri="{FF2B5EF4-FFF2-40B4-BE49-F238E27FC236}">
                <a16:creationId xmlns:a16="http://schemas.microsoft.com/office/drawing/2014/main" id="{7D95AB8D-D92C-48B7-9C8D-C2D691808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27316">
            <a:off x="1615867" y="4840041"/>
            <a:ext cx="778232" cy="81448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45535833-0D2F-4C1D-96E3-F0C0AB394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4" t="1260" r="2463" b="1837"/>
          <a:stretch/>
        </p:blipFill>
        <p:spPr>
          <a:xfrm>
            <a:off x="7877914" y="1472545"/>
            <a:ext cx="2739998" cy="476464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136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573314" y="1061829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E610F-B433-4B58-859C-774734891058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주요 화면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021" y="1472544"/>
            <a:ext cx="2692312" cy="476464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517"/>
          <a:stretch/>
        </p:blipFill>
        <p:spPr>
          <a:xfrm>
            <a:off x="1531668" y="1472544"/>
            <a:ext cx="2652935" cy="475229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r="577"/>
          <a:stretch/>
        </p:blipFill>
        <p:spPr>
          <a:xfrm>
            <a:off x="4750626" y="1472544"/>
            <a:ext cx="2651373" cy="475229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731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573314" y="1061829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ㅊ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AB50D1-9B9F-4C41-A931-8AC54C8F74F2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프로젝트 </a:t>
            </a: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시연 영상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58364" y="2017741"/>
            <a:ext cx="8075271" cy="3051970"/>
          </a:xfrm>
          <a:prstGeom prst="roundRect">
            <a:avLst/>
          </a:prstGeom>
          <a:solidFill>
            <a:srgbClr val="49BAB9">
              <a:alpha val="80000"/>
            </a:srgbClr>
          </a:solidFill>
          <a:ln>
            <a:solidFill>
              <a:srgbClr val="49BA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 err="1" smtClean="0">
                <a:ln>
                  <a:solidFill>
                    <a:schemeClr val="accent3">
                      <a:lumMod val="50000"/>
                    </a:schemeClr>
                  </a:solidFill>
                </a:ln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쇼우미도우미</a:t>
            </a:r>
            <a:endParaRPr lang="en-US" altLang="ko-KR" sz="8000" dirty="0">
              <a:ln>
                <a:solidFill>
                  <a:schemeClr val="accent3">
                    <a:lumMod val="50000"/>
                  </a:schemeClr>
                </a:solidFill>
              </a:ln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 algn="ctr"/>
            <a:r>
              <a:rPr lang="ko-KR" altLang="en-US" sz="8000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시연 영상</a:t>
            </a:r>
            <a:endParaRPr lang="ko-KR" altLang="en-US" sz="8000" dirty="0">
              <a:ln>
                <a:solidFill>
                  <a:schemeClr val="accent3">
                    <a:lumMod val="50000"/>
                  </a:schemeClr>
                </a:solidFill>
              </a:ln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80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573314" y="1061829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AD034C-B893-414E-AC9D-8765AE102A67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주요 기술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493B83-BA8D-4C10-B700-AE9F4D8A4682}"/>
              </a:ext>
            </a:extLst>
          </p:cNvPr>
          <p:cNvSpPr txBox="1"/>
          <p:nvPr/>
        </p:nvSpPr>
        <p:spPr>
          <a:xfrm>
            <a:off x="1081844" y="1491541"/>
            <a:ext cx="4597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카메라로 구입할 물건 가격표 찍는 화면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C86787-422E-4E1A-9477-9DDEF050F901}"/>
              </a:ext>
            </a:extLst>
          </p:cNvPr>
          <p:cNvSpPr txBox="1"/>
          <p:nvPr/>
        </p:nvSpPr>
        <p:spPr>
          <a:xfrm>
            <a:off x="3800795" y="718588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1. 가격표 글자 인식 : </a:t>
            </a:r>
            <a:r>
              <a:rPr lang="ko-KR" altLang="en-US" dirty="0" err="1"/>
              <a:t>google</a:t>
            </a:r>
            <a:r>
              <a:rPr lang="ko-KR" altLang="en-US" dirty="0"/>
              <a:t> </a:t>
            </a:r>
            <a:r>
              <a:rPr lang="ko-KR" altLang="en-US" dirty="0" err="1"/>
              <a:t>vision</a:t>
            </a:r>
            <a:r>
              <a:rPr lang="ko-KR" altLang="en-US" dirty="0"/>
              <a:t> </a:t>
            </a:r>
            <a:r>
              <a:rPr lang="ko-KR" altLang="en-US" dirty="0" err="1"/>
              <a:t>Api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사용하여 텍스트 감지 구현.</a:t>
            </a:r>
          </a:p>
          <a:p>
            <a:r>
              <a:rPr lang="ko-KR" altLang="en-US" dirty="0"/>
              <a:t>2. 가격표 영역 인식 : </a:t>
            </a:r>
            <a:r>
              <a:rPr lang="ko-KR" altLang="en-US" dirty="0" err="1"/>
              <a:t>openCV을</a:t>
            </a:r>
            <a:r>
              <a:rPr lang="ko-KR" altLang="en-US" dirty="0"/>
              <a:t> 이용한 가격표 인식 알고리즘 제작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D3261BD-5CC9-4798-8A1D-B61FE2C483B2}"/>
              </a:ext>
            </a:extLst>
          </p:cNvPr>
          <p:cNvCxnSpPr>
            <a:cxnSpLocks/>
          </p:cNvCxnSpPr>
          <p:nvPr/>
        </p:nvCxnSpPr>
        <p:spPr>
          <a:xfrm>
            <a:off x="4920532" y="4671859"/>
            <a:ext cx="828000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7A5B27-78DE-48E1-AD54-8025ECA07E2E}"/>
              </a:ext>
            </a:extLst>
          </p:cNvPr>
          <p:cNvSpPr/>
          <p:nvPr/>
        </p:nvSpPr>
        <p:spPr>
          <a:xfrm>
            <a:off x="5898803" y="4378766"/>
            <a:ext cx="2610452" cy="586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가격표 글자 인식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074" name="Picture 2" descr="Vision API cont'd - Google Cloud Python Tutorials p.3 - YouTube">
            <a:extLst>
              <a:ext uri="{FF2B5EF4-FFF2-40B4-BE49-F238E27FC236}">
                <a16:creationId xmlns:a16="http://schemas.microsoft.com/office/drawing/2014/main" id="{B2C1F325-C77B-4121-B049-9C47626E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8611" l="10000" r="90000">
                        <a14:foregroundMark x1="30781" y1="15556" x2="64531" y2="21667"/>
                        <a14:foregroundMark x1="64531" y1="21667" x2="80078" y2="16944"/>
                        <a14:foregroundMark x1="80078" y1="16944" x2="80391" y2="16389"/>
                        <a14:foregroundMark x1="78984" y1="13056" x2="41484" y2="8611"/>
                        <a14:foregroundMark x1="41484" y1="8611" x2="37891" y2="24306"/>
                        <a14:foregroundMark x1="30312" y1="21806" x2="30312" y2="21806"/>
                        <a14:foregroundMark x1="30312" y1="21806" x2="49063" y2="21944"/>
                        <a14:foregroundMark x1="49063" y1="21944" x2="64609" y2="21528"/>
                        <a14:foregroundMark x1="64609" y1="21528" x2="78984" y2="10556"/>
                        <a14:foregroundMark x1="80391" y1="11806" x2="30703" y2="7917"/>
                        <a14:foregroundMark x1="30703" y1="7917" x2="52812" y2="21389"/>
                        <a14:foregroundMark x1="52812" y1="21389" x2="67031" y2="11528"/>
                        <a14:foregroundMark x1="67031" y1="11528" x2="50547" y2="9722"/>
                        <a14:foregroundMark x1="33359" y1="12222" x2="49531" y2="18056"/>
                        <a14:foregroundMark x1="49531" y1="18056" x2="50781" y2="13472"/>
                        <a14:foregroundMark x1="30156" y1="7083" x2="33984" y2="20556"/>
                        <a14:foregroundMark x1="32969" y1="18333" x2="58359" y2="11806"/>
                        <a14:foregroundMark x1="17813" y1="89167" x2="49219" y2="93194"/>
                        <a14:foregroundMark x1="49219" y1="93194" x2="64766" y2="89306"/>
                        <a14:foregroundMark x1="64766" y1="89306" x2="82578" y2="93611"/>
                        <a14:foregroundMark x1="82578" y1="93611" x2="51328" y2="91667"/>
                        <a14:foregroundMark x1="55781" y1="91111" x2="72031" y2="92500"/>
                        <a14:foregroundMark x1="72031" y1="92500" x2="65547" y2="87639"/>
                        <a14:foregroundMark x1="65547" y1="87639" x2="71719" y2="89167"/>
                        <a14:foregroundMark x1="69922" y1="87222" x2="69922" y2="87222"/>
                        <a14:foregroundMark x1="69922" y1="87222" x2="82266" y2="93889"/>
                        <a14:foregroundMark x1="82500" y1="90000" x2="74297" y2="88472"/>
                        <a14:foregroundMark x1="81641" y1="94306" x2="61875" y2="92222"/>
                        <a14:foregroundMark x1="66406" y1="93750" x2="65078" y2="93750"/>
                        <a14:foregroundMark x1="69219" y1="94722" x2="63359" y2="95000"/>
                        <a14:foregroundMark x1="61172" y1="89444" x2="18672" y2="93889"/>
                        <a14:foregroundMark x1="18281" y1="88194" x2="20938" y2="86944"/>
                        <a14:foregroundMark x1="29063" y1="96806" x2="34766" y2="98611"/>
                        <a14:foregroundMark x1="35938" y1="84167" x2="15234" y2="88194"/>
                        <a14:foregroundMark x1="35469" y1="89583" x2="49063" y2="86389"/>
                        <a14:foregroundMark x1="53750" y1="89167" x2="60391" y2="90139"/>
                        <a14:foregroundMark x1="65156" y1="87778" x2="57344" y2="87222"/>
                        <a14:foregroundMark x1="57344" y1="87222" x2="48594" y2="88611"/>
                        <a14:foregroundMark x1="34609" y1="11389" x2="48281" y2="21389"/>
                        <a14:foregroundMark x1="48281" y1="21389" x2="48438" y2="21389"/>
                        <a14:foregroundMark x1="51172" y1="21250" x2="75391" y2="9028"/>
                        <a14:foregroundMark x1="79688" y1="20278" x2="79375" y2="20139"/>
                        <a14:foregroundMark x1="75547" y1="7639" x2="75547" y2="7639"/>
                        <a14:foregroundMark x1="75547" y1="7639" x2="73438" y2="7361"/>
                        <a14:foregroundMark x1="43750" y1="18611" x2="41406" y2="20139"/>
                        <a14:foregroundMark x1="48516" y1="6944" x2="43516" y2="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896" y="4378766"/>
            <a:ext cx="3044913" cy="17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troduction to Progressive Web Apps (PWA) | by GM TALHA |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896" y="1864335"/>
            <a:ext cx="2518666" cy="18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D3261BD-5CC9-4798-8A1D-B61FE2C483B2}"/>
              </a:ext>
            </a:extLst>
          </p:cNvPr>
          <p:cNvCxnSpPr>
            <a:cxnSpLocks/>
          </p:cNvCxnSpPr>
          <p:nvPr/>
        </p:nvCxnSpPr>
        <p:spPr>
          <a:xfrm>
            <a:off x="4920532" y="2512926"/>
            <a:ext cx="828000" cy="0"/>
          </a:xfrm>
          <a:prstGeom prst="line">
            <a:avLst/>
          </a:prstGeom>
          <a:ln w="15875">
            <a:solidFill>
              <a:schemeClr val="tx2">
                <a:lumMod val="75000"/>
              </a:schemeClr>
            </a:solidFill>
            <a:prstDash val="sys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7A5B27-78DE-48E1-AD54-8025ECA07E2E}"/>
              </a:ext>
            </a:extLst>
          </p:cNvPr>
          <p:cNvSpPr/>
          <p:nvPr/>
        </p:nvSpPr>
        <p:spPr>
          <a:xfrm>
            <a:off x="5625548" y="2189760"/>
            <a:ext cx="2610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카메라 접근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t="1" b="13391"/>
          <a:stretch/>
        </p:blipFill>
        <p:spPr>
          <a:xfrm>
            <a:off x="1949077" y="1943795"/>
            <a:ext cx="2723114" cy="41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573314" y="1061829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1545C06-0A7B-4EE7-9D88-229028F2070A}"/>
              </a:ext>
            </a:extLst>
          </p:cNvPr>
          <p:cNvGrpSpPr/>
          <p:nvPr/>
        </p:nvGrpSpPr>
        <p:grpSpPr>
          <a:xfrm rot="5400000">
            <a:off x="441776" y="3351908"/>
            <a:ext cx="3482502" cy="966280"/>
            <a:chOff x="4342049" y="5272122"/>
            <a:chExt cx="3482502" cy="96628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1E1AAA3-0271-45D0-A93A-A2665224AA5E}"/>
                </a:ext>
              </a:extLst>
            </p:cNvPr>
            <p:cNvSpPr/>
            <p:nvPr/>
          </p:nvSpPr>
          <p:spPr>
            <a:xfrm>
              <a:off x="4342049" y="5353185"/>
              <a:ext cx="3482502" cy="885217"/>
            </a:xfrm>
            <a:prstGeom prst="ellipse">
              <a:avLst/>
            </a:prstGeom>
            <a:solidFill>
              <a:srgbClr val="0E7C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3C15537-D6DD-4B7F-BC89-8783B07F5671}"/>
                </a:ext>
              </a:extLst>
            </p:cNvPr>
            <p:cNvSpPr/>
            <p:nvPr/>
          </p:nvSpPr>
          <p:spPr>
            <a:xfrm>
              <a:off x="4342049" y="5272122"/>
              <a:ext cx="3482502" cy="885217"/>
            </a:xfrm>
            <a:prstGeom prst="ellips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7E9038-8BCE-479F-A61B-EB65981938D6}"/>
                </a:ext>
              </a:extLst>
            </p:cNvPr>
            <p:cNvSpPr/>
            <p:nvPr/>
          </p:nvSpPr>
          <p:spPr>
            <a:xfrm>
              <a:off x="4911117" y="5416773"/>
              <a:ext cx="2344366" cy="500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41E6334-DDBB-4E84-8C63-27823E761A81}"/>
                </a:ext>
              </a:extLst>
            </p:cNvPr>
            <p:cNvSpPr/>
            <p:nvPr/>
          </p:nvSpPr>
          <p:spPr>
            <a:xfrm>
              <a:off x="5442085" y="5533722"/>
              <a:ext cx="1282430" cy="236237"/>
            </a:xfrm>
            <a:prstGeom prst="ellips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EEDFD96-FB05-4034-A731-33F4AF67FAAB}"/>
                </a:ext>
              </a:extLst>
            </p:cNvPr>
            <p:cNvSpPr/>
            <p:nvPr/>
          </p:nvSpPr>
          <p:spPr>
            <a:xfrm>
              <a:off x="5833528" y="5600877"/>
              <a:ext cx="505056" cy="696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22B01-54E1-43FB-B77F-C22766189577}"/>
              </a:ext>
            </a:extLst>
          </p:cNvPr>
          <p:cNvGrpSpPr/>
          <p:nvPr/>
        </p:nvGrpSpPr>
        <p:grpSpPr>
          <a:xfrm rot="5400000">
            <a:off x="3890689" y="1995624"/>
            <a:ext cx="470157" cy="3678847"/>
            <a:chOff x="5848221" y="1973098"/>
            <a:chExt cx="470157" cy="3678847"/>
          </a:xfrm>
        </p:grpSpPr>
        <p:sp>
          <p:nvSpPr>
            <p:cNvPr id="13" name="자유형: 도형 15">
              <a:extLst>
                <a:ext uri="{FF2B5EF4-FFF2-40B4-BE49-F238E27FC236}">
                  <a16:creationId xmlns:a16="http://schemas.microsoft.com/office/drawing/2014/main" id="{32253CFB-D102-44AA-A74E-FDA3763C1A93}"/>
                </a:ext>
              </a:extLst>
            </p:cNvPr>
            <p:cNvSpPr/>
            <p:nvPr/>
          </p:nvSpPr>
          <p:spPr>
            <a:xfrm rot="16200000">
              <a:off x="5479797" y="2341524"/>
              <a:ext cx="971927" cy="235076"/>
            </a:xfrm>
            <a:custGeom>
              <a:avLst/>
              <a:gdLst>
                <a:gd name="connsiteX0" fmla="*/ 971927 w 971927"/>
                <a:gd name="connsiteY0" fmla="*/ 0 h 235076"/>
                <a:gd name="connsiteX1" fmla="*/ 822635 w 971927"/>
                <a:gd name="connsiteY1" fmla="*/ 143583 h 235076"/>
                <a:gd name="connsiteX2" fmla="*/ 809907 w 971927"/>
                <a:gd name="connsiteY2" fmla="*/ 235076 h 235076"/>
                <a:gd name="connsiteX3" fmla="*/ 0 w 971927"/>
                <a:gd name="connsiteY3" fmla="*/ 235076 h 235076"/>
                <a:gd name="connsiteX4" fmla="*/ 12728 w 971927"/>
                <a:gd name="connsiteY4" fmla="*/ 143583 h 235076"/>
                <a:gd name="connsiteX5" fmla="*/ 162020 w 971927"/>
                <a:gd name="connsiteY5" fmla="*/ 0 h 235076"/>
                <a:gd name="connsiteX6" fmla="*/ 971927 w 971927"/>
                <a:gd name="connsiteY6" fmla="*/ 0 h 23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927" h="235076">
                  <a:moveTo>
                    <a:pt x="971927" y="0"/>
                  </a:moveTo>
                  <a:cubicBezTo>
                    <a:pt x="904791" y="0"/>
                    <a:pt x="847223" y="59213"/>
                    <a:pt x="822635" y="143583"/>
                  </a:cubicBezTo>
                  <a:lnTo>
                    <a:pt x="809907" y="235076"/>
                  </a:lnTo>
                  <a:lnTo>
                    <a:pt x="0" y="235076"/>
                  </a:lnTo>
                  <a:lnTo>
                    <a:pt x="12728" y="143583"/>
                  </a:lnTo>
                  <a:cubicBezTo>
                    <a:pt x="37316" y="59213"/>
                    <a:pt x="94885" y="0"/>
                    <a:pt x="162020" y="0"/>
                  </a:cubicBezTo>
                  <a:lnTo>
                    <a:pt x="971927" y="0"/>
                  </a:lnTo>
                  <a:close/>
                </a:path>
              </a:pathLst>
            </a:cu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48497A9-7511-406A-9296-F65BAB1526B3}"/>
                </a:ext>
              </a:extLst>
            </p:cNvPr>
            <p:cNvSpPr/>
            <p:nvPr/>
          </p:nvSpPr>
          <p:spPr>
            <a:xfrm rot="16200000">
              <a:off x="5714873" y="2341524"/>
              <a:ext cx="971927" cy="235077"/>
            </a:xfrm>
            <a:custGeom>
              <a:avLst/>
              <a:gdLst>
                <a:gd name="connsiteX0" fmla="*/ 971927 w 971927"/>
                <a:gd name="connsiteY0" fmla="*/ 235077 h 235077"/>
                <a:gd name="connsiteX1" fmla="*/ 162020 w 971927"/>
                <a:gd name="connsiteY1" fmla="*/ 235077 h 235077"/>
                <a:gd name="connsiteX2" fmla="*/ 0 w 971927"/>
                <a:gd name="connsiteY2" fmla="*/ 1 h 235077"/>
                <a:gd name="connsiteX3" fmla="*/ 0 w 971927"/>
                <a:gd name="connsiteY3" fmla="*/ 0 h 235077"/>
                <a:gd name="connsiteX4" fmla="*/ 809907 w 971927"/>
                <a:gd name="connsiteY4" fmla="*/ 0 h 235077"/>
                <a:gd name="connsiteX5" fmla="*/ 809907 w 971927"/>
                <a:gd name="connsiteY5" fmla="*/ 1 h 235077"/>
                <a:gd name="connsiteX6" fmla="*/ 971927 w 971927"/>
                <a:gd name="connsiteY6" fmla="*/ 235077 h 23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1927" h="235077">
                  <a:moveTo>
                    <a:pt x="971927" y="235077"/>
                  </a:moveTo>
                  <a:lnTo>
                    <a:pt x="162020" y="235077"/>
                  </a:lnTo>
                  <a:cubicBezTo>
                    <a:pt x="72506" y="235077"/>
                    <a:pt x="0" y="129810"/>
                    <a:pt x="0" y="1"/>
                  </a:cubicBezTo>
                  <a:lnTo>
                    <a:pt x="0" y="0"/>
                  </a:lnTo>
                  <a:lnTo>
                    <a:pt x="809907" y="0"/>
                  </a:lnTo>
                  <a:lnTo>
                    <a:pt x="809907" y="1"/>
                  </a:lnTo>
                  <a:cubicBezTo>
                    <a:pt x="809907" y="129810"/>
                    <a:pt x="882412" y="235077"/>
                    <a:pt x="971927" y="235077"/>
                  </a:cubicBezTo>
                  <a:close/>
                </a:path>
              </a:pathLst>
            </a:cu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16800B-3986-4EC8-93A2-ADC4D4CFDBA1}"/>
                </a:ext>
              </a:extLst>
            </p:cNvPr>
            <p:cNvSpPr/>
            <p:nvPr/>
          </p:nvSpPr>
          <p:spPr>
            <a:xfrm>
              <a:off x="6060440" y="2051945"/>
              <a:ext cx="45719" cy="360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2DE276B9-4274-480B-A222-0141CCD755DA}"/>
                </a:ext>
              </a:extLst>
            </p:cNvPr>
            <p:cNvSpPr/>
            <p:nvPr/>
          </p:nvSpPr>
          <p:spPr>
            <a:xfrm rot="16200000">
              <a:off x="6130211" y="1949048"/>
              <a:ext cx="164118" cy="212217"/>
            </a:xfrm>
            <a:prstGeom prst="rtTriangl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326A546-C035-420C-BEB6-FEBFED0AA018}"/>
                </a:ext>
              </a:extLst>
            </p:cNvPr>
            <p:cNvSpPr/>
            <p:nvPr/>
          </p:nvSpPr>
          <p:spPr>
            <a:xfrm rot="5400000" flipH="1">
              <a:off x="5872271" y="1949048"/>
              <a:ext cx="164118" cy="212217"/>
            </a:xfrm>
            <a:prstGeom prst="rtTriangle">
              <a:avLst/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Group 12">
            <a:extLst>
              <a:ext uri="{FF2B5EF4-FFF2-40B4-BE49-F238E27FC236}">
                <a16:creationId xmlns:a16="http://schemas.microsoft.com/office/drawing/2014/main" id="{FAA1A9FC-A92F-4032-B957-6162436DA7C8}"/>
              </a:ext>
            </a:extLst>
          </p:cNvPr>
          <p:cNvGrpSpPr>
            <a:grpSpLocks noChangeAspect="1"/>
          </p:cNvGrpSpPr>
          <p:nvPr/>
        </p:nvGrpSpPr>
        <p:grpSpPr bwMode="auto">
          <a:xfrm rot="5400000" flipH="1">
            <a:off x="3258634" y="927348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D6D6ADF-3F37-4CD2-B463-EC3A61FD5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93B5E6DB-EC3E-4469-8B56-4052FD29A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653FF6-E504-4E55-8D94-5E2387070F2F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기대 효과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3EE525-78A1-4FF0-A2E0-FACCCC9129B4}"/>
              </a:ext>
            </a:extLst>
          </p:cNvPr>
          <p:cNvSpPr txBox="1"/>
          <p:nvPr/>
        </p:nvSpPr>
        <p:spPr>
          <a:xfrm>
            <a:off x="-4094065" y="1929643"/>
            <a:ext cx="368431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서비스타겟</a:t>
            </a:r>
            <a:endParaRPr lang="ko-KR" altLang="en-US" dirty="0"/>
          </a:p>
          <a:p>
            <a:r>
              <a:rPr lang="ko-KR" altLang="en-US" dirty="0"/>
              <a:t>1. 대형마트에서 </a:t>
            </a:r>
            <a:r>
              <a:rPr lang="ko-KR" altLang="en-US" dirty="0" err="1"/>
              <a:t>쇼핑할때</a:t>
            </a:r>
            <a:r>
              <a:rPr lang="ko-KR" altLang="en-US" dirty="0"/>
              <a:t> 가격과 구매품목들을 손수 작성하는 사람들</a:t>
            </a:r>
          </a:p>
          <a:p>
            <a:r>
              <a:rPr lang="ko-KR" altLang="en-US" dirty="0"/>
              <a:t>2. 생필품들을 </a:t>
            </a:r>
            <a:r>
              <a:rPr lang="ko-KR" altLang="en-US" dirty="0" err="1"/>
              <a:t>삿는지</a:t>
            </a:r>
            <a:r>
              <a:rPr lang="ko-KR" altLang="en-US" dirty="0"/>
              <a:t> </a:t>
            </a:r>
            <a:r>
              <a:rPr lang="ko-KR" altLang="en-US" dirty="0" err="1"/>
              <a:t>안삿는지</a:t>
            </a:r>
            <a:r>
              <a:rPr lang="ko-KR" altLang="en-US" dirty="0"/>
              <a:t> 가물가물해서 </a:t>
            </a:r>
            <a:r>
              <a:rPr lang="ko-KR" altLang="en-US" dirty="0" err="1"/>
              <a:t>삿던</a:t>
            </a:r>
            <a:r>
              <a:rPr lang="ko-KR" altLang="en-US" dirty="0"/>
              <a:t> 물건들을 또 다시 </a:t>
            </a:r>
            <a:r>
              <a:rPr lang="ko-KR" altLang="en-US" dirty="0" err="1"/>
              <a:t>사는사람들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기대 효과</a:t>
            </a:r>
          </a:p>
          <a:p>
            <a:r>
              <a:rPr lang="ko-KR" altLang="en-US" dirty="0"/>
              <a:t>1. 대형마트에서 장을 </a:t>
            </a:r>
            <a:r>
              <a:rPr lang="ko-KR" altLang="en-US" dirty="0" err="1"/>
              <a:t>볼때</a:t>
            </a:r>
            <a:r>
              <a:rPr lang="ko-KR" altLang="en-US" dirty="0"/>
              <a:t> 현재 카트에 담겨있는 물건들의 총액을 편리하게 계산하면서 쇼핑할 수 있다. (예를 들어 </a:t>
            </a:r>
            <a:r>
              <a:rPr lang="ko-KR" altLang="en-US" dirty="0" err="1"/>
              <a:t>엠티같은</a:t>
            </a:r>
            <a:r>
              <a:rPr lang="ko-KR" altLang="en-US" dirty="0"/>
              <a:t> 예산이 </a:t>
            </a:r>
            <a:r>
              <a:rPr lang="ko-KR" altLang="en-US" dirty="0" err="1"/>
              <a:t>중요할때</a:t>
            </a:r>
            <a:r>
              <a:rPr lang="ko-KR" altLang="en-US" dirty="0"/>
              <a:t>) </a:t>
            </a:r>
          </a:p>
          <a:p>
            <a:r>
              <a:rPr lang="ko-KR" altLang="en-US" dirty="0"/>
              <a:t>2. 휴지 같이 주기적으로 </a:t>
            </a:r>
            <a:r>
              <a:rPr lang="ko-KR" altLang="en-US" dirty="0" err="1"/>
              <a:t>사줘야하는</a:t>
            </a:r>
            <a:r>
              <a:rPr lang="ko-KR" altLang="en-US" dirty="0"/>
              <a:t> 생필품들의 구매 내역을 남겨 불필요한 소비를 최소화 할 수 있게 만들기.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007124" y="2023852"/>
            <a:ext cx="6177749" cy="1140825"/>
            <a:chOff x="3007124" y="2023852"/>
            <a:chExt cx="6177749" cy="11408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7EAEB34-3C21-4065-86AA-0B4237E9192E}"/>
                </a:ext>
              </a:extLst>
            </p:cNvPr>
            <p:cNvSpPr/>
            <p:nvPr/>
          </p:nvSpPr>
          <p:spPr>
            <a:xfrm>
              <a:off x="3356346" y="2564144"/>
              <a:ext cx="4889454" cy="435207"/>
            </a:xfrm>
            <a:prstGeom prst="roundRect">
              <a:avLst/>
            </a:prstGeom>
            <a:solidFill>
              <a:srgbClr val="49BAB9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C2CD9FC-BCCA-4090-A4D6-70718F2C3385}"/>
                </a:ext>
              </a:extLst>
            </p:cNvPr>
            <p:cNvSpPr/>
            <p:nvPr/>
          </p:nvSpPr>
          <p:spPr>
            <a:xfrm>
              <a:off x="3007124" y="2023852"/>
              <a:ext cx="6177749" cy="1140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대형마트에서 쇼핑할 때 </a:t>
              </a:r>
              <a:endParaRPr lang="en-US" altLang="ko-KR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카트에 담긴 물건들의 총액을 편리하게 계산 가능</a:t>
              </a:r>
              <a:endParaRPr lang="en-US" altLang="ko-KR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en-US" altLang="ko-KR" sz="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352486" y="4620665"/>
            <a:ext cx="6039514" cy="971292"/>
            <a:chOff x="4352486" y="4620665"/>
            <a:chExt cx="6039514" cy="97129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54879C-EF34-46F7-B595-0777D1404F28}"/>
                </a:ext>
              </a:extLst>
            </p:cNvPr>
            <p:cNvSpPr/>
            <p:nvPr/>
          </p:nvSpPr>
          <p:spPr>
            <a:xfrm>
              <a:off x="6810631" y="5177134"/>
              <a:ext cx="2571494" cy="399166"/>
            </a:xfrm>
            <a:prstGeom prst="roundRect">
              <a:avLst/>
            </a:prstGeom>
            <a:solidFill>
              <a:srgbClr val="49BAB9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BB88B52-6477-4686-BD9C-798D5811076B}"/>
                </a:ext>
              </a:extLst>
            </p:cNvPr>
            <p:cNvSpPr/>
            <p:nvPr/>
          </p:nvSpPr>
          <p:spPr>
            <a:xfrm>
              <a:off x="4352486" y="4620665"/>
              <a:ext cx="6039514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주기적으로 구입이 필요한 생필품의 구매 내역과 알림 기능을 통해  불필요한 소비 최소화</a:t>
              </a:r>
              <a:endParaRPr lang="en-US" altLang="ko-KR" sz="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44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634274" y="1029788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AD034C-B893-414E-AC9D-8765AE102A67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일정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0" y="1313528"/>
            <a:ext cx="7824502" cy="4931148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1036320" y="3002280"/>
            <a:ext cx="7985760" cy="502920"/>
          </a:xfrm>
          <a:prstGeom prst="rightArrow">
            <a:avLst/>
          </a:prstGeom>
          <a:solidFill>
            <a:schemeClr val="accent5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1767840"/>
            <a:ext cx="7543800" cy="274320"/>
          </a:xfrm>
          <a:prstGeom prst="rect">
            <a:avLst/>
          </a:prstGeom>
          <a:solidFill>
            <a:schemeClr val="accent5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990600" y="4262428"/>
            <a:ext cx="7985760" cy="502920"/>
          </a:xfrm>
          <a:prstGeom prst="rightArrow">
            <a:avLst/>
          </a:prstGeom>
          <a:solidFill>
            <a:srgbClr val="49BAB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990600" y="5271116"/>
            <a:ext cx="7985760" cy="502920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AB50D1-9B9F-4C41-A931-8AC54C8F74F2}"/>
              </a:ext>
            </a:extLst>
          </p:cNvPr>
          <p:cNvSpPr/>
          <p:nvPr/>
        </p:nvSpPr>
        <p:spPr>
          <a:xfrm>
            <a:off x="8831497" y="2866090"/>
            <a:ext cx="2723103" cy="586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개발 집중 기간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AB50D1-9B9F-4C41-A931-8AC54C8F74F2}"/>
              </a:ext>
            </a:extLst>
          </p:cNvPr>
          <p:cNvSpPr/>
          <p:nvPr/>
        </p:nvSpPr>
        <p:spPr>
          <a:xfrm>
            <a:off x="8815101" y="4220849"/>
            <a:ext cx="2723103" cy="50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이슈 해결 및</a:t>
            </a:r>
            <a:r>
              <a:rPr lang="en-US" altLang="ko-KR" sz="20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보완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AB50D1-9B9F-4C41-A931-8AC54C8F74F2}"/>
              </a:ext>
            </a:extLst>
          </p:cNvPr>
          <p:cNvSpPr/>
          <p:nvPr/>
        </p:nvSpPr>
        <p:spPr>
          <a:xfrm>
            <a:off x="8831496" y="5253572"/>
            <a:ext cx="2723103" cy="50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최종 산출물 준비</a:t>
            </a:r>
            <a:endParaRPr lang="en-US" altLang="ko-KR" sz="6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95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5" b="100000" l="1323" r="97121">
                        <a14:foregroundMark x1="34397" y1="36533" x2="33619" y2="44272"/>
                        <a14:foregroundMark x1="33463" y1="40248" x2="31984" y2="74303"/>
                        <a14:foregroundMark x1="34630" y1="38390" x2="39533" y2="28793"/>
                        <a14:foregroundMark x1="39066" y1="79876" x2="45214" y2="79257"/>
                        <a14:foregroundMark x1="64047" y1="67492" x2="64047" y2="67492"/>
                        <a14:foregroundMark x1="61634" y1="68111" x2="61946" y2="7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3234" y="3246439"/>
            <a:ext cx="13218953" cy="33227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51611" y="1546271"/>
            <a:ext cx="7488779" cy="1183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chemeClr val="bg2">
                    <a:lumMod val="2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감사합니다</a:t>
            </a:r>
            <a:r>
              <a:rPr lang="en-US" altLang="ko-KR" sz="4000" b="1" dirty="0" smtClean="0">
                <a:solidFill>
                  <a:schemeClr val="bg2">
                    <a:lumMod val="2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chemeClr val="bg2">
                    <a:lumMod val="2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모두 프로젝트 수고하셨습니다</a:t>
            </a:r>
            <a:r>
              <a:rPr lang="en-US" altLang="ko-KR" sz="4000" b="1" dirty="0" smtClean="0">
                <a:solidFill>
                  <a:schemeClr val="bg2">
                    <a:lumMod val="2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!</a:t>
            </a:r>
            <a:endParaRPr lang="ko-KR" altLang="en-US" sz="6600" b="1" dirty="0">
              <a:solidFill>
                <a:schemeClr val="bg2">
                  <a:lumMod val="2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3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573314" y="1061829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EFD530-A949-44C7-B0DB-D0B9810B67A5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목 차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185355-2056-4003-B735-E43EA806F73F}"/>
              </a:ext>
            </a:extLst>
          </p:cNvPr>
          <p:cNvGrpSpPr/>
          <p:nvPr/>
        </p:nvGrpSpPr>
        <p:grpSpPr>
          <a:xfrm flipH="1">
            <a:off x="1322580" y="1640013"/>
            <a:ext cx="809816" cy="820407"/>
            <a:chOff x="9492343" y="656921"/>
            <a:chExt cx="809816" cy="820407"/>
          </a:xfrm>
          <a:solidFill>
            <a:srgbClr val="49BAB9"/>
          </a:solidFill>
        </p:grpSpPr>
        <p:sp>
          <p:nvSpPr>
            <p:cNvPr id="9" name="달 8">
              <a:extLst>
                <a:ext uri="{FF2B5EF4-FFF2-40B4-BE49-F238E27FC236}">
                  <a16:creationId xmlns:a16="http://schemas.microsoft.com/office/drawing/2014/main" id="{6145C413-1E10-4A57-9B73-E050A417A7EC}"/>
                </a:ext>
              </a:extLst>
            </p:cNvPr>
            <p:cNvSpPr/>
            <p:nvPr/>
          </p:nvSpPr>
          <p:spPr>
            <a:xfrm flipH="1">
              <a:off x="9569886" y="1061829"/>
              <a:ext cx="256903" cy="415499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E5FD7BB-DCF2-4FCE-99EA-CDA2C6D884DD}"/>
                </a:ext>
              </a:extLst>
            </p:cNvPr>
            <p:cNvSpPr/>
            <p:nvPr/>
          </p:nvSpPr>
          <p:spPr>
            <a:xfrm>
              <a:off x="9492343" y="656921"/>
              <a:ext cx="809816" cy="8098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1.</a:t>
              </a:r>
              <a:endParaRPr lang="ko-KR" altLang="en-US" sz="2800" dirty="0">
                <a:solidFill>
                  <a:prstClr val="white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2C4256-B170-45BB-ADBB-26C3B2C3FD20}"/>
              </a:ext>
            </a:extLst>
          </p:cNvPr>
          <p:cNvGrpSpPr/>
          <p:nvPr/>
        </p:nvGrpSpPr>
        <p:grpSpPr>
          <a:xfrm flipH="1">
            <a:off x="2037883" y="2802256"/>
            <a:ext cx="809816" cy="820407"/>
            <a:chOff x="9492343" y="656921"/>
            <a:chExt cx="809816" cy="820407"/>
          </a:xfrm>
          <a:solidFill>
            <a:srgbClr val="49BAB9"/>
          </a:solidFill>
        </p:grpSpPr>
        <p:sp>
          <p:nvSpPr>
            <p:cNvPr id="12" name="달 11">
              <a:extLst>
                <a:ext uri="{FF2B5EF4-FFF2-40B4-BE49-F238E27FC236}">
                  <a16:creationId xmlns:a16="http://schemas.microsoft.com/office/drawing/2014/main" id="{C8545ED2-0893-408D-AD33-E5CC74BCDE30}"/>
                </a:ext>
              </a:extLst>
            </p:cNvPr>
            <p:cNvSpPr/>
            <p:nvPr/>
          </p:nvSpPr>
          <p:spPr>
            <a:xfrm flipH="1">
              <a:off x="9569886" y="1061829"/>
              <a:ext cx="256903" cy="415499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68E14CC-B2AF-4B70-9262-EE34641513B1}"/>
                </a:ext>
              </a:extLst>
            </p:cNvPr>
            <p:cNvSpPr/>
            <p:nvPr/>
          </p:nvSpPr>
          <p:spPr>
            <a:xfrm>
              <a:off x="9492343" y="656921"/>
              <a:ext cx="809816" cy="8098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2.</a:t>
              </a:r>
              <a:endParaRPr lang="ko-KR" altLang="en-US" sz="2800" dirty="0">
                <a:solidFill>
                  <a:prstClr val="white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4B0F5E-2410-45AF-93CB-D41101199903}"/>
              </a:ext>
            </a:extLst>
          </p:cNvPr>
          <p:cNvGrpSpPr/>
          <p:nvPr/>
        </p:nvGrpSpPr>
        <p:grpSpPr>
          <a:xfrm flipH="1">
            <a:off x="2753186" y="3964499"/>
            <a:ext cx="809816" cy="820407"/>
            <a:chOff x="9492343" y="656921"/>
            <a:chExt cx="809816" cy="820407"/>
          </a:xfrm>
          <a:solidFill>
            <a:srgbClr val="49BAB9"/>
          </a:solidFill>
        </p:grpSpPr>
        <p:sp>
          <p:nvSpPr>
            <p:cNvPr id="15" name="달 14">
              <a:extLst>
                <a:ext uri="{FF2B5EF4-FFF2-40B4-BE49-F238E27FC236}">
                  <a16:creationId xmlns:a16="http://schemas.microsoft.com/office/drawing/2014/main" id="{D08D1CC3-6A80-4999-A451-12F81E9D40E6}"/>
                </a:ext>
              </a:extLst>
            </p:cNvPr>
            <p:cNvSpPr/>
            <p:nvPr/>
          </p:nvSpPr>
          <p:spPr>
            <a:xfrm flipH="1">
              <a:off x="9569886" y="1061829"/>
              <a:ext cx="256903" cy="415499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C85FC33-980B-4B6D-B191-BC3BAFA46480}"/>
                </a:ext>
              </a:extLst>
            </p:cNvPr>
            <p:cNvSpPr/>
            <p:nvPr/>
          </p:nvSpPr>
          <p:spPr>
            <a:xfrm>
              <a:off x="9492343" y="656921"/>
              <a:ext cx="809816" cy="8098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3.</a:t>
              </a:r>
              <a:endParaRPr lang="ko-KR" altLang="en-US" sz="2800" dirty="0">
                <a:solidFill>
                  <a:prstClr val="white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4957F0-9B8E-4F62-9CF2-DE2691C92539}"/>
              </a:ext>
            </a:extLst>
          </p:cNvPr>
          <p:cNvGrpSpPr/>
          <p:nvPr/>
        </p:nvGrpSpPr>
        <p:grpSpPr>
          <a:xfrm flipH="1">
            <a:off x="3468490" y="5126741"/>
            <a:ext cx="809816" cy="820407"/>
            <a:chOff x="9492343" y="656921"/>
            <a:chExt cx="809816" cy="820407"/>
          </a:xfrm>
          <a:solidFill>
            <a:srgbClr val="49BAB9"/>
          </a:solidFill>
        </p:grpSpPr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7B0F41DB-A1DD-45B5-8416-816E9828CD7E}"/>
                </a:ext>
              </a:extLst>
            </p:cNvPr>
            <p:cNvSpPr/>
            <p:nvPr/>
          </p:nvSpPr>
          <p:spPr>
            <a:xfrm flipH="1">
              <a:off x="9569886" y="1061829"/>
              <a:ext cx="256903" cy="415499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ABE0B76-584C-43CD-92F2-F6D10E326695}"/>
                </a:ext>
              </a:extLst>
            </p:cNvPr>
            <p:cNvSpPr/>
            <p:nvPr/>
          </p:nvSpPr>
          <p:spPr>
            <a:xfrm>
              <a:off x="9492343" y="656921"/>
              <a:ext cx="809816" cy="8098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800" dirty="0">
                  <a:solidFill>
                    <a:prstClr val="white"/>
                  </a:solidFill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4.</a:t>
              </a:r>
              <a:endParaRPr lang="ko-KR" altLang="en-US" sz="2800" dirty="0">
                <a:solidFill>
                  <a:prstClr val="white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377CAB-AC0C-414D-AEA1-9D72080F4BF9}"/>
              </a:ext>
            </a:extLst>
          </p:cNvPr>
          <p:cNvSpPr/>
          <p:nvPr/>
        </p:nvSpPr>
        <p:spPr>
          <a:xfrm>
            <a:off x="952550" y="1577767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</a:t>
            </a: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배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경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AE6B4A-8A75-415C-A51E-12520EE81CE4}"/>
              </a:ext>
            </a:extLst>
          </p:cNvPr>
          <p:cNvSpPr/>
          <p:nvPr/>
        </p:nvSpPr>
        <p:spPr>
          <a:xfrm>
            <a:off x="2426579" y="2745862"/>
            <a:ext cx="5220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프로젝트 서비스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소개 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19EB71-38A8-4582-B7B3-D146BE53337C}"/>
              </a:ext>
            </a:extLst>
          </p:cNvPr>
          <p:cNvSpPr/>
          <p:nvPr/>
        </p:nvSpPr>
        <p:spPr>
          <a:xfrm>
            <a:off x="2641704" y="5093085"/>
            <a:ext cx="6735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기대효과</a:t>
            </a:r>
            <a:r>
              <a:rPr lang="en-US" altLang="ko-KR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, </a:t>
            </a: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일정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4EBCD0-8BBC-45D8-BD9A-40B2760486FE}"/>
              </a:ext>
            </a:extLst>
          </p:cNvPr>
          <p:cNvSpPr/>
          <p:nvPr/>
        </p:nvSpPr>
        <p:spPr>
          <a:xfrm>
            <a:off x="2385869" y="3913957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시연 영상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4EBCD0-8BBC-45D8-BD9A-40B2760486FE}"/>
              </a:ext>
            </a:extLst>
          </p:cNvPr>
          <p:cNvSpPr/>
          <p:nvPr/>
        </p:nvSpPr>
        <p:spPr>
          <a:xfrm>
            <a:off x="2986641" y="3230827"/>
            <a:ext cx="5220904" cy="195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5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7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573314" y="1061829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ㅊ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E610F-B433-4B58-859C-774734891058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배경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87A7F6-70FD-45A1-AD54-FB35E737C331}"/>
              </a:ext>
            </a:extLst>
          </p:cNvPr>
          <p:cNvSpPr txBox="1"/>
          <p:nvPr/>
        </p:nvSpPr>
        <p:spPr>
          <a:xfrm>
            <a:off x="0" y="708951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문제 파악</a:t>
            </a:r>
          </a:p>
          <a:p>
            <a:r>
              <a:rPr lang="ko-KR" altLang="en-US" dirty="0"/>
              <a:t>1. </a:t>
            </a:r>
            <a:r>
              <a:rPr lang="ko-KR" altLang="en-US" dirty="0" err="1"/>
              <a:t>엠티</a:t>
            </a:r>
            <a:r>
              <a:rPr lang="ko-KR" altLang="en-US" dirty="0"/>
              <a:t> 때 장을 </a:t>
            </a:r>
            <a:r>
              <a:rPr lang="ko-KR" altLang="en-US" dirty="0" err="1"/>
              <a:t>보러갔을</a:t>
            </a:r>
            <a:r>
              <a:rPr lang="ko-KR" altLang="en-US" dirty="0"/>
              <a:t> 때 총무를 </a:t>
            </a:r>
            <a:r>
              <a:rPr lang="ko-KR" altLang="en-US" dirty="0" err="1"/>
              <a:t>맡은적이</a:t>
            </a:r>
            <a:r>
              <a:rPr lang="ko-KR" altLang="en-US" dirty="0"/>
              <a:t> 있는데 가격을 </a:t>
            </a:r>
            <a:r>
              <a:rPr lang="ko-KR" altLang="en-US" dirty="0" err="1"/>
              <a:t>일일히</a:t>
            </a:r>
            <a:r>
              <a:rPr lang="ko-KR" altLang="en-US" dirty="0"/>
              <a:t> 계산기로 </a:t>
            </a:r>
            <a:r>
              <a:rPr lang="ko-KR" altLang="en-US" dirty="0" err="1"/>
              <a:t>계산하다보니</a:t>
            </a:r>
            <a:r>
              <a:rPr lang="ko-KR" altLang="en-US" dirty="0"/>
              <a:t> </a:t>
            </a:r>
            <a:r>
              <a:rPr lang="ko-KR" altLang="en-US" dirty="0" err="1"/>
              <a:t>빠지는것도</a:t>
            </a:r>
            <a:r>
              <a:rPr lang="ko-KR" altLang="en-US" dirty="0"/>
              <a:t> 많고 파악이 안되는 물품들도 많았습니다. 정확한 물품 계산이 번거로웠고, 품목에 대한 자세한 메모는 불가했습니다. </a:t>
            </a:r>
          </a:p>
          <a:p>
            <a:r>
              <a:rPr lang="ko-KR" altLang="en-US" dirty="0"/>
              <a:t>2. 가족끼리 장 </a:t>
            </a:r>
            <a:r>
              <a:rPr lang="ko-KR" altLang="en-US" dirty="0" err="1"/>
              <a:t>볼때</a:t>
            </a:r>
            <a:r>
              <a:rPr lang="ko-KR" altLang="en-US" dirty="0"/>
              <a:t>, 주기적으로 사야하는 생필품(</a:t>
            </a:r>
            <a:r>
              <a:rPr lang="ko-KR" altLang="en-US" dirty="0" err="1"/>
              <a:t>생수,휴지,라면,샴푸,린스</a:t>
            </a:r>
            <a:r>
              <a:rPr lang="ko-KR" altLang="en-US" dirty="0"/>
              <a:t> 등)을 언제 </a:t>
            </a:r>
            <a:r>
              <a:rPr lang="ko-KR" altLang="en-US" dirty="0" err="1"/>
              <a:t>삿는지</a:t>
            </a:r>
            <a:r>
              <a:rPr lang="ko-KR" altLang="en-US" dirty="0"/>
              <a:t> 기억이 안나, 집에 많이 있음에도 불구하고 사는 경우도 생기는 불편함이 있습니다. </a:t>
            </a:r>
          </a:p>
          <a:p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5BCCEC9-98B3-4610-BB22-63D100C28DBE}"/>
              </a:ext>
            </a:extLst>
          </p:cNvPr>
          <p:cNvGrpSpPr/>
          <p:nvPr/>
        </p:nvGrpSpPr>
        <p:grpSpPr>
          <a:xfrm>
            <a:off x="1542948" y="1680157"/>
            <a:ext cx="4893057" cy="4362534"/>
            <a:chOff x="1405788" y="1786788"/>
            <a:chExt cx="4893057" cy="436253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AD3851-2C1C-438B-A4A6-562999628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328" r="13848"/>
            <a:stretch/>
          </p:blipFill>
          <p:spPr>
            <a:xfrm>
              <a:off x="1405788" y="1786788"/>
              <a:ext cx="3284423" cy="3284423"/>
            </a:xfrm>
            <a:prstGeom prst="flowChartConnector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D52098-DC5C-4DA4-A2BA-5A2B796D8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44" b="94962" l="3659" r="92226">
                          <a14:foregroundMark x1="7317" y1="6718" x2="50762" y2="53435"/>
                          <a14:foregroundMark x1="50762" y1="53435" x2="75152" y2="90076"/>
                          <a14:foregroundMark x1="75152" y1="90076" x2="64634" y2="92061"/>
                          <a14:foregroundMark x1="5183" y1="6718" x2="13720" y2="46412"/>
                          <a14:foregroundMark x1="6707" y1="74046" x2="48018" y2="18168"/>
                          <a14:foregroundMark x1="55945" y1="14656" x2="30793" y2="54198"/>
                          <a14:foregroundMark x1="30793" y1="54198" x2="39634" y2="57252"/>
                          <a14:foregroundMark x1="29421" y1="16031" x2="22104" y2="36947"/>
                          <a14:foregroundMark x1="22104" y1="36947" x2="40091" y2="43664"/>
                          <a14:foregroundMark x1="40091" y1="43664" x2="54268" y2="19389"/>
                          <a14:foregroundMark x1="54268" y1="19389" x2="33994" y2="15115"/>
                          <a14:foregroundMark x1="33994" y1="15115" x2="19970" y2="33435"/>
                          <a14:foregroundMark x1="19970" y1="33435" x2="20274" y2="67634"/>
                          <a14:foregroundMark x1="20274" y1="67634" x2="41311" y2="77252"/>
                          <a14:foregroundMark x1="41311" y1="77252" x2="42226" y2="51603"/>
                          <a14:foregroundMark x1="42226" y1="51603" x2="23933" y2="57405"/>
                          <a14:foregroundMark x1="23933" y1="57405" x2="21189" y2="83206"/>
                          <a14:foregroundMark x1="21189" y1="83206" x2="39634" y2="78473"/>
                          <a14:foregroundMark x1="39634" y1="78473" x2="47866" y2="60305"/>
                          <a14:foregroundMark x1="47866" y1="60305" x2="44970" y2="58321"/>
                          <a14:foregroundMark x1="33689" y1="23053" x2="17988" y2="43053"/>
                          <a14:foregroundMark x1="17988" y1="43053" x2="23628" y2="72824"/>
                          <a14:foregroundMark x1="23628" y1="72824" x2="44817" y2="69618"/>
                          <a14:foregroundMark x1="44817" y1="69618" x2="56860" y2="54962"/>
                          <a14:foregroundMark x1="56860" y1="54962" x2="53049" y2="36489"/>
                          <a14:foregroundMark x1="53049" y1="36489" x2="27439" y2="56183"/>
                          <a14:foregroundMark x1="27439" y1="56183" x2="31707" y2="80305"/>
                          <a14:foregroundMark x1="31707" y1="80305" x2="49695" y2="74198"/>
                          <a14:foregroundMark x1="49695" y1="74198" x2="54421" y2="50382"/>
                          <a14:foregroundMark x1="54421" y1="50382" x2="38720" y2="71145"/>
                          <a14:foregroundMark x1="38720" y1="71145" x2="59451" y2="67328"/>
                          <a14:foregroundMark x1="59451" y1="67328" x2="59604" y2="66718"/>
                          <a14:foregroundMark x1="42530" y1="35573" x2="33994" y2="59847"/>
                          <a14:foregroundMark x1="33994" y1="59847" x2="48323" y2="78321"/>
                          <a14:foregroundMark x1="48323" y1="78321" x2="63415" y2="55878"/>
                          <a14:foregroundMark x1="63415" y1="55878" x2="52591" y2="31450"/>
                          <a14:foregroundMark x1="52591" y1="31450" x2="26372" y2="42901"/>
                          <a14:foregroundMark x1="26372" y1="42901" x2="20579" y2="78015"/>
                          <a14:foregroundMark x1="20579" y1="78015" x2="29116" y2="94504"/>
                          <a14:foregroundMark x1="29116" y1="94504" x2="49543" y2="75725"/>
                          <a14:foregroundMark x1="49543" y1="75725" x2="50305" y2="51450"/>
                          <a14:foregroundMark x1="50305" y1="51450" x2="43445" y2="33435"/>
                          <a14:foregroundMark x1="43445" y1="33435" x2="22104" y2="52672"/>
                          <a14:foregroundMark x1="22104" y1="52672" x2="41768" y2="58015"/>
                          <a14:foregroundMark x1="41768" y1="58015" x2="37043" y2="35115"/>
                          <a14:foregroundMark x1="37043" y1="35115" x2="19665" y2="48397"/>
                          <a14:foregroundMark x1="19665" y1="48397" x2="26220" y2="66107"/>
                          <a14:foregroundMark x1="26220" y1="66107" x2="40091" y2="49924"/>
                          <a14:foregroundMark x1="40091" y1="49924" x2="27744" y2="34198"/>
                          <a14:foregroundMark x1="27744" y1="34198" x2="17683" y2="53435"/>
                          <a14:foregroundMark x1="17683" y1="53435" x2="23018" y2="63359"/>
                          <a14:foregroundMark x1="5335" y1="19542" x2="8079" y2="88092"/>
                          <a14:foregroundMark x1="4573" y1="79695" x2="4573" y2="79695"/>
                          <a14:foregroundMark x1="4573" y1="84122" x2="42683" y2="90992"/>
                          <a14:foregroundMark x1="42683" y1="90992" x2="52439" y2="90687"/>
                          <a14:foregroundMark x1="63872" y1="92214" x2="15091" y2="91450"/>
                          <a14:foregroundMark x1="29421" y1="69924" x2="23933" y2="86718"/>
                          <a14:foregroundMark x1="21494" y1="63511" x2="10061" y2="94962"/>
                          <a14:foregroundMark x1="16463" y1="40763" x2="15091" y2="77863"/>
                          <a14:foregroundMark x1="13720" y1="17863" x2="35213" y2="17557"/>
                          <a14:foregroundMark x1="35213" y1="17557" x2="58689" y2="18473"/>
                          <a14:foregroundMark x1="11585" y1="10534" x2="30335" y2="10840"/>
                          <a14:foregroundMark x1="30335" y1="10840" x2="49238" y2="10840"/>
                          <a14:foregroundMark x1="49238" y1="10840" x2="65396" y2="20763"/>
                          <a14:foregroundMark x1="65396" y1="20763" x2="60213" y2="53740"/>
                          <a14:foregroundMark x1="7317" y1="5802" x2="28354" y2="5802"/>
                          <a14:foregroundMark x1="28354" y1="5802" x2="48628" y2="5344"/>
                          <a14:foregroundMark x1="48628" y1="5344" x2="66921" y2="8397"/>
                          <a14:foregroundMark x1="66921" y1="8397" x2="63720" y2="46107"/>
                          <a14:foregroundMark x1="68902" y1="26718" x2="64939" y2="59084"/>
                          <a14:foregroundMark x1="60213" y1="26565" x2="36128" y2="31298"/>
                          <a14:foregroundMark x1="36128" y1="31298" x2="16311" y2="29466"/>
                          <a14:foregroundMark x1="16311" y1="29466" x2="22409" y2="29618"/>
                          <a14:foregroundMark x1="55640" y1="8244" x2="24085" y2="10992"/>
                          <a14:foregroundMark x1="65396" y1="27023" x2="58689" y2="41069"/>
                          <a14:foregroundMark x1="58537" y1="27634" x2="57622" y2="35725"/>
                          <a14:foregroundMark x1="34909" y1="7328" x2="34909" y2="7328"/>
                          <a14:foregroundMark x1="35061" y1="7328" x2="15549" y2="7023"/>
                          <a14:foregroundMark x1="15549" y1="7023" x2="46951" y2="8550"/>
                          <a14:foregroundMark x1="15396" y1="47481" x2="15549" y2="53893"/>
                          <a14:foregroundMark x1="49085" y1="80763" x2="30030" y2="78473"/>
                          <a14:foregroundMark x1="30030" y1="78473" x2="8232" y2="49008"/>
                          <a14:foregroundMark x1="47713" y1="86718" x2="50762" y2="78015"/>
                          <a14:foregroundMark x1="3811" y1="15573" x2="9756" y2="86870"/>
                          <a14:foregroundMark x1="3659" y1="72672" x2="3659" y2="72672"/>
                          <a14:foregroundMark x1="89024" y1="60916" x2="87348" y2="80458"/>
                          <a14:foregroundMark x1="92226" y1="70229" x2="92226" y2="70382"/>
                          <a14:foregroundMark x1="92226" y1="66718" x2="91921" y2="682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23288" y="3577691"/>
              <a:ext cx="2575557" cy="257163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1FB256-0B49-4F51-A9DC-8FC37579A51E}"/>
              </a:ext>
            </a:extLst>
          </p:cNvPr>
          <p:cNvGrpSpPr/>
          <p:nvPr/>
        </p:nvGrpSpPr>
        <p:grpSpPr>
          <a:xfrm>
            <a:off x="6607386" y="1680157"/>
            <a:ext cx="4198132" cy="4261971"/>
            <a:chOff x="7064240" y="1786788"/>
            <a:chExt cx="4198132" cy="4261971"/>
          </a:xfrm>
        </p:grpSpPr>
        <p:pic>
          <p:nvPicPr>
            <p:cNvPr id="1026" name="Picture 2" descr="SK엔카, 15주년 맞아 '가족, 연인과 함께 하는 장보기' 행사 개최">
              <a:extLst>
                <a:ext uri="{FF2B5EF4-FFF2-40B4-BE49-F238E27FC236}">
                  <a16:creationId xmlns:a16="http://schemas.microsoft.com/office/drawing/2014/main" id="{4340F79F-A360-455F-A033-5AFFA103C3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2" t="2969" r="19356" b="-2969"/>
            <a:stretch/>
          </p:blipFill>
          <p:spPr bwMode="auto">
            <a:xfrm>
              <a:off x="7064240" y="1786788"/>
              <a:ext cx="3284423" cy="328442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2356586-14AD-4752-A5B3-F67C5774C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04" b="96030" l="2589" r="94660">
                          <a14:foregroundMark x1="22492" y1="5293" x2="86731" y2="77316"/>
                          <a14:foregroundMark x1="76699" y1="30057" x2="84142" y2="47637"/>
                          <a14:foregroundMark x1="72816" y1="44045" x2="24595" y2="41588"/>
                          <a14:foregroundMark x1="24595" y1="41588" x2="11489" y2="29490"/>
                          <a14:foregroundMark x1="11489" y1="29490" x2="9547" y2="29490"/>
                          <a14:foregroundMark x1="6958" y1="31569" x2="7767" y2="60870"/>
                          <a14:foregroundMark x1="5178" y1="74480" x2="5178" y2="74480"/>
                          <a14:foregroundMark x1="3883" y1="81096" x2="3883" y2="81096"/>
                          <a14:foregroundMark x1="46602" y1="96597" x2="59223" y2="90359"/>
                          <a14:foregroundMark x1="59223" y1="90359" x2="59709" y2="66352"/>
                          <a14:foregroundMark x1="59709" y1="66352" x2="46117" y2="45558"/>
                          <a14:foregroundMark x1="46117" y1="45558" x2="43042" y2="43289"/>
                          <a14:foregroundMark x1="54693" y1="23440" x2="71521" y2="65406"/>
                          <a14:foregroundMark x1="65049" y1="32703" x2="50647" y2="44234"/>
                          <a14:foregroundMark x1="50647" y1="44234" x2="53398" y2="58223"/>
                          <a14:foregroundMark x1="53398" y1="58223" x2="64563" y2="45180"/>
                          <a14:foregroundMark x1="64563" y1="45180" x2="63107" y2="34405"/>
                          <a14:foregroundMark x1="63107" y1="34405" x2="52427" y2="30246"/>
                          <a14:foregroundMark x1="52427" y1="30246" x2="46602" y2="43289"/>
                          <a14:foregroundMark x1="46602" y1="43289" x2="55178" y2="32703"/>
                          <a14:foregroundMark x1="55178" y1="32703" x2="41909" y2="22873"/>
                          <a14:foregroundMark x1="41909" y1="22873" x2="32848" y2="33648"/>
                          <a14:foregroundMark x1="32848" y1="33648" x2="41909" y2="36673"/>
                          <a14:foregroundMark x1="41909" y1="36673" x2="47411" y2="29301"/>
                          <a14:foregroundMark x1="47411" y1="29301" x2="40615" y2="22684"/>
                          <a14:foregroundMark x1="40615" y1="22684" x2="35437" y2="30246"/>
                          <a14:foregroundMark x1="35437" y1="30246" x2="35761" y2="24008"/>
                          <a14:foregroundMark x1="25405" y1="10019" x2="25728" y2="27032"/>
                          <a14:foregroundMark x1="25728" y1="27032" x2="31392" y2="44234"/>
                          <a14:foregroundMark x1="85275" y1="36106" x2="86731" y2="48582"/>
                          <a14:foregroundMark x1="27670" y1="6805" x2="71521" y2="6994"/>
                          <a14:foregroundMark x1="68932" y1="36484" x2="22654" y2="44045"/>
                          <a14:foregroundMark x1="22654" y1="44045" x2="56796" y2="17391"/>
                          <a14:foregroundMark x1="56796" y1="17391" x2="44175" y2="30057"/>
                          <a14:foregroundMark x1="44175" y1="30057" x2="53236" y2="28355"/>
                          <a14:foregroundMark x1="53236" y1="28355" x2="40939" y2="24008"/>
                          <a14:foregroundMark x1="40939" y1="24008" x2="35922" y2="32892"/>
                          <a14:foregroundMark x1="35922" y1="32892" x2="56958" y2="23629"/>
                          <a14:foregroundMark x1="56958" y1="23629" x2="64239" y2="13800"/>
                          <a14:foregroundMark x1="64239" y1="13800" x2="54045" y2="15879"/>
                          <a14:foregroundMark x1="54045" y1="15879" x2="47573" y2="23062"/>
                          <a14:foregroundMark x1="47573" y1="23062" x2="44498" y2="34783"/>
                          <a14:foregroundMark x1="44498" y1="34783" x2="64887" y2="24764"/>
                          <a14:foregroundMark x1="64887" y1="24764" x2="71683" y2="33459"/>
                          <a14:foregroundMark x1="71683" y1="33459" x2="71683" y2="38563"/>
                          <a14:foregroundMark x1="69741" y1="27599" x2="79126" y2="27032"/>
                          <a14:foregroundMark x1="79126" y1="27032" x2="87702" y2="28355"/>
                          <a14:foregroundMark x1="87702" y1="28355" x2="92557" y2="37618"/>
                          <a14:foregroundMark x1="92557" y1="37618" x2="93528" y2="51229"/>
                          <a14:foregroundMark x1="93528" y1="51229" x2="90939" y2="42155"/>
                          <a14:foregroundMark x1="90939" y1="42155" x2="91748" y2="32136"/>
                          <a14:foregroundMark x1="91748" y1="32136" x2="92233" y2="32136"/>
                          <a14:foregroundMark x1="92233" y1="31947" x2="92233" y2="34026"/>
                          <a14:foregroundMark x1="72492" y1="11531" x2="67638" y2="41210"/>
                          <a14:foregroundMark x1="74919" y1="6994" x2="74919" y2="6994"/>
                          <a14:foregroundMark x1="9547" y1="50284" x2="19094" y2="50284"/>
                          <a14:foregroundMark x1="19094" y1="50284" x2="40453" y2="49149"/>
                          <a14:foregroundMark x1="40453" y1="49149" x2="43042" y2="49149"/>
                          <a14:foregroundMark x1="27670" y1="28166" x2="9709" y2="31380"/>
                          <a14:foregroundMark x1="9709" y1="31380" x2="3722" y2="38185"/>
                          <a14:foregroundMark x1="3722" y1="38185" x2="3722" y2="40076"/>
                          <a14:foregroundMark x1="7767" y1="72968" x2="2589" y2="70888"/>
                          <a14:foregroundMark x1="8252" y1="88091" x2="31715" y2="81853"/>
                          <a14:foregroundMark x1="31715" y1="81853" x2="49676" y2="68809"/>
                          <a14:foregroundMark x1="36246" y1="94707" x2="44822" y2="93195"/>
                          <a14:foregroundMark x1="44822" y1="93195" x2="45146" y2="93195"/>
                          <a14:foregroundMark x1="72330" y1="45747" x2="78964" y2="52741"/>
                          <a14:foregroundMark x1="78964" y1="52741" x2="74919" y2="63705"/>
                          <a14:foregroundMark x1="74919" y1="63705" x2="76214" y2="53686"/>
                          <a14:foregroundMark x1="61974" y1="28922" x2="57443" y2="42722"/>
                          <a14:foregroundMark x1="57443" y1="42722" x2="61812" y2="32892"/>
                          <a14:foregroundMark x1="61812" y1="32892" x2="62136" y2="21928"/>
                          <a14:foregroundMark x1="62136" y1="21928" x2="60032" y2="40643"/>
                          <a14:foregroundMark x1="60032" y1="40643" x2="59061" y2="31002"/>
                          <a14:foregroundMark x1="59061" y1="31002" x2="57282" y2="47259"/>
                          <a14:foregroundMark x1="57282" y1="47259" x2="61327" y2="59168"/>
                          <a14:foregroundMark x1="61327" y1="59168" x2="71683" y2="61059"/>
                          <a14:foregroundMark x1="71683" y1="61059" x2="77670" y2="51229"/>
                          <a14:foregroundMark x1="77670" y1="51229" x2="75243" y2="60302"/>
                          <a14:foregroundMark x1="75243" y1="60302" x2="82848" y2="50473"/>
                          <a14:foregroundMark x1="82848" y1="50473" x2="90939" y2="60870"/>
                          <a14:foregroundMark x1="90939" y1="60870" x2="93689" y2="71456"/>
                          <a14:foregroundMark x1="93689" y1="71456" x2="93689" y2="74291"/>
                          <a14:foregroundMark x1="93689" y1="74291" x2="94337" y2="86011"/>
                          <a14:foregroundMark x1="94013" y1="92060" x2="72977" y2="95085"/>
                          <a14:foregroundMark x1="22006" y1="26465" x2="12298" y2="26654"/>
                          <a14:foregroundMark x1="12298" y1="26654" x2="5825" y2="33270"/>
                          <a14:foregroundMark x1="5825" y1="33270" x2="4369" y2="51796"/>
                          <a14:foregroundMark x1="35113" y1="41210" x2="38188" y2="24008"/>
                          <a14:foregroundMark x1="38188" y1="24008" x2="28964" y2="21739"/>
                          <a14:foregroundMark x1="28964" y1="21739" x2="26537" y2="33081"/>
                          <a14:foregroundMark x1="26537" y1="33081" x2="35275" y2="30624"/>
                          <a14:foregroundMark x1="35275" y1="30624" x2="29935" y2="42911"/>
                          <a14:foregroundMark x1="29935" y1="42911" x2="40777" y2="34216"/>
                          <a14:foregroundMark x1="40777" y1="34216" x2="38350" y2="43289"/>
                          <a14:foregroundMark x1="38350" y1="43289" x2="45631" y2="37051"/>
                          <a14:foregroundMark x1="45631" y1="37051" x2="45793" y2="36862"/>
                          <a14:foregroundMark x1="71845" y1="35161" x2="76375" y2="45180"/>
                          <a14:foregroundMark x1="76375" y1="45180" x2="84628" y2="32514"/>
                          <a14:foregroundMark x1="84628" y1="32514" x2="73786" y2="46881"/>
                          <a14:foregroundMark x1="73786" y1="46881" x2="73786" y2="57278"/>
                          <a14:foregroundMark x1="73786" y1="57278" x2="83657" y2="55009"/>
                          <a14:foregroundMark x1="83657" y1="55009" x2="88188" y2="44991"/>
                          <a14:foregroundMark x1="88188" y1="44991" x2="80583" y2="41021"/>
                          <a14:foregroundMark x1="80583" y1="41021" x2="83333" y2="49905"/>
                          <a14:foregroundMark x1="83333" y1="49905" x2="88673" y2="38752"/>
                          <a14:foregroundMark x1="88673" y1="38752" x2="81715" y2="51607"/>
                          <a14:foregroundMark x1="81715" y1="51607" x2="85275" y2="50851"/>
                          <a14:foregroundMark x1="93528" y1="33648" x2="93528" y2="33648"/>
                          <a14:foregroundMark x1="89806" y1="48960" x2="89806" y2="48960"/>
                          <a14:foregroundMark x1="72168" y1="49905" x2="72168" y2="49905"/>
                          <a14:foregroundMark x1="93528" y1="51985" x2="93528" y2="60681"/>
                          <a14:foregroundMark x1="93689" y1="87902" x2="86246" y2="93195"/>
                          <a14:foregroundMark x1="86246" y1="93195" x2="72492" y2="95274"/>
                          <a14:foregroundMark x1="66990" y1="88280" x2="37055" y2="53875"/>
                          <a14:foregroundMark x1="30421" y1="60681" x2="52589" y2="85444"/>
                          <a14:foregroundMark x1="52589" y1="85444" x2="57929" y2="75236"/>
                          <a14:foregroundMark x1="57929" y1="75236" x2="52913" y2="62193"/>
                          <a14:foregroundMark x1="52913" y1="62193" x2="44337" y2="63138"/>
                          <a14:foregroundMark x1="44337" y1="63138" x2="36570" y2="76938"/>
                          <a14:foregroundMark x1="36570" y1="76938" x2="54531" y2="79206"/>
                          <a14:foregroundMark x1="54531" y1="79206" x2="52104" y2="64650"/>
                          <a14:foregroundMark x1="52104" y1="64650" x2="35275" y2="62004"/>
                          <a14:foregroundMark x1="35275" y1="62004" x2="31392" y2="75047"/>
                          <a14:foregroundMark x1="31392" y1="75047" x2="54531" y2="72401"/>
                          <a14:foregroundMark x1="54531" y1="72401" x2="61165" y2="64272"/>
                          <a14:foregroundMark x1="61165" y1="64272" x2="52427" y2="61248"/>
                          <a14:foregroundMark x1="52427" y1="61248" x2="37379" y2="65974"/>
                          <a14:foregroundMark x1="37379" y1="65974" x2="33981" y2="77694"/>
                          <a14:foregroundMark x1="33981" y1="77694" x2="45469" y2="77883"/>
                          <a14:foregroundMark x1="45469" y1="77883" x2="61974" y2="66730"/>
                          <a14:foregroundMark x1="61974" y1="66730" x2="48706" y2="60491"/>
                          <a14:foregroundMark x1="48706" y1="60491" x2="40291" y2="64650"/>
                          <a14:foregroundMark x1="40291" y1="64650" x2="46602" y2="76371"/>
                          <a14:foregroundMark x1="46602" y1="76371" x2="56149" y2="73157"/>
                          <a14:foregroundMark x1="56149" y1="73157" x2="46926" y2="62949"/>
                          <a14:foregroundMark x1="46926" y1="62949" x2="32524" y2="69754"/>
                          <a14:foregroundMark x1="32524" y1="69754" x2="39482" y2="81285"/>
                          <a14:foregroundMark x1="39482" y1="81285" x2="52589" y2="73724"/>
                          <a14:foregroundMark x1="52589" y1="73724" x2="44337" y2="64461"/>
                          <a14:foregroundMark x1="44337" y1="64461" x2="38350" y2="76749"/>
                          <a14:foregroundMark x1="38350" y1="76749" x2="55178" y2="75236"/>
                          <a14:foregroundMark x1="55178" y1="75236" x2="60356" y2="65784"/>
                          <a14:foregroundMark x1="60356" y1="65784" x2="53074" y2="61059"/>
                          <a14:foregroundMark x1="53074" y1="61059" x2="41100" y2="64272"/>
                          <a14:foregroundMark x1="41100" y1="64272" x2="45469" y2="79773"/>
                          <a14:foregroundMark x1="45469" y1="79773" x2="55987" y2="81096"/>
                          <a14:foregroundMark x1="55987" y1="81096" x2="64887" y2="72779"/>
                          <a14:foregroundMark x1="64887" y1="72779" x2="65372" y2="70888"/>
                          <a14:foregroundMark x1="65372" y1="70888" x2="73139" y2="67675"/>
                          <a14:foregroundMark x1="73139" y1="67675" x2="73139" y2="54820"/>
                          <a14:foregroundMark x1="73139" y1="54820" x2="65049" y2="58979"/>
                          <a14:foregroundMark x1="65049" y1="58979" x2="66343" y2="72968"/>
                          <a14:foregroundMark x1="66343" y1="72968" x2="64401" y2="62193"/>
                          <a14:foregroundMark x1="64401" y1="62193" x2="62136" y2="74858"/>
                          <a14:foregroundMark x1="62136" y1="74858" x2="63430" y2="87902"/>
                          <a14:foregroundMark x1="63430" y1="87902" x2="72492" y2="65784"/>
                          <a14:foregroundMark x1="72492" y1="65784" x2="66343" y2="73157"/>
                          <a14:foregroundMark x1="66343" y1="73157" x2="66828" y2="75236"/>
                          <a14:foregroundMark x1="27994" y1="67108" x2="30259" y2="85822"/>
                          <a14:foregroundMark x1="30259" y1="85822" x2="37217" y2="72779"/>
                          <a14:foregroundMark x1="37217" y1="72779" x2="29126" y2="72590"/>
                          <a14:foregroundMark x1="29126" y1="72590" x2="27994" y2="84499"/>
                          <a14:foregroundMark x1="27994" y1="84499" x2="34628" y2="69187"/>
                          <a14:foregroundMark x1="34628" y1="69187" x2="32362" y2="77127"/>
                          <a14:foregroundMark x1="4854" y1="36862" x2="6958" y2="31380"/>
                          <a14:foregroundMark x1="2913" y1="38941" x2="6958" y2="30624"/>
                          <a14:foregroundMark x1="6958" y1="30624" x2="10518" y2="27410"/>
                          <a14:foregroundMark x1="4369" y1="51796" x2="4693" y2="95463"/>
                          <a14:foregroundMark x1="4693" y1="95463" x2="6472" y2="95463"/>
                          <a14:foregroundMark x1="6472" y1="95463" x2="16990" y2="95841"/>
                          <a14:foregroundMark x1="16990" y1="95841" x2="34951" y2="94518"/>
                          <a14:foregroundMark x1="56311" y1="93573" x2="60680" y2="94896"/>
                          <a14:foregroundMark x1="47896" y1="96408" x2="74757" y2="96786"/>
                          <a14:foregroundMark x1="74757" y1="96786" x2="83657" y2="96030"/>
                          <a14:foregroundMark x1="83657" y1="96030" x2="93042" y2="96030"/>
                          <a14:foregroundMark x1="93042" y1="96030" x2="94660" y2="935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78347" y="4093663"/>
              <a:ext cx="2284025" cy="1955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사각형: 둥근 모서리 6">
            <a:extLst>
              <a:ext uri="{FF2B5EF4-FFF2-40B4-BE49-F238E27FC236}">
                <a16:creationId xmlns:a16="http://schemas.microsoft.com/office/drawing/2014/main" id="{046ECD83-6F83-4506-BE9A-6F1FAC9736F9}"/>
              </a:ext>
            </a:extLst>
          </p:cNvPr>
          <p:cNvSpPr/>
          <p:nvPr/>
        </p:nvSpPr>
        <p:spPr>
          <a:xfrm>
            <a:off x="603794" y="1094873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ㅊ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1B07A7B-2DAA-4DC4-A3C6-666689021EE1}"/>
              </a:ext>
            </a:extLst>
          </p:cNvPr>
          <p:cNvGrpSpPr/>
          <p:nvPr/>
        </p:nvGrpSpPr>
        <p:grpSpPr>
          <a:xfrm>
            <a:off x="2225409" y="1258156"/>
            <a:ext cx="2941320" cy="5020479"/>
            <a:chOff x="1729740" y="1168509"/>
            <a:chExt cx="2941320" cy="5020479"/>
          </a:xfrm>
        </p:grpSpPr>
        <p:pic>
          <p:nvPicPr>
            <p:cNvPr id="2052" name="Picture 4" descr="스마트 폰 또는 휴대폰 아이콘 디자인, 전화 아이콘, 모바일 아이콘, 스마트 폰 아이콘 PNG 및 벡터 에 대한 무료 다운로드">
              <a:extLst>
                <a:ext uri="{FF2B5EF4-FFF2-40B4-BE49-F238E27FC236}">
                  <a16:creationId xmlns:a16="http://schemas.microsoft.com/office/drawing/2014/main" id="{7E2ADF3A-38C8-46C8-AFDD-4C15BD80CB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0" t="7844" r="23500" b="9799"/>
            <a:stretch/>
          </p:blipFill>
          <p:spPr bwMode="auto">
            <a:xfrm>
              <a:off x="1729740" y="1168509"/>
              <a:ext cx="2941320" cy="5020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782604-CC78-480B-8FC4-369827711BF3}"/>
                </a:ext>
              </a:extLst>
            </p:cNvPr>
            <p:cNvSpPr/>
            <p:nvPr/>
          </p:nvSpPr>
          <p:spPr>
            <a:xfrm>
              <a:off x="2286000" y="5440679"/>
              <a:ext cx="1623748" cy="320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AB50D1-9B9F-4C41-A931-8AC54C8F74F2}"/>
              </a:ext>
            </a:extLst>
          </p:cNvPr>
          <p:cNvSpPr/>
          <p:nvPr/>
        </p:nvSpPr>
        <p:spPr>
          <a:xfrm>
            <a:off x="3485548" y="178320"/>
            <a:ext cx="5220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프로젝트 서비스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소개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A2EA8E-4FC8-410B-90D5-FFB2CEC3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89873" l="5263" r="90000">
                        <a14:foregroundMark x1="12982" y1="11031" x2="12982" y2="11031"/>
                        <a14:foregroundMark x1="5263" y1="11212" x2="5263" y2="11212"/>
                        <a14:foregroundMark x1="36316" y1="76492" x2="36316" y2="76492"/>
                        <a14:foregroundMark x1="64211" y1="79024" x2="64211" y2="790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864" y="2434067"/>
            <a:ext cx="1730553" cy="167894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83D1023-08B7-42AB-8038-EDC8A282DC46}"/>
              </a:ext>
            </a:extLst>
          </p:cNvPr>
          <p:cNvSpPr/>
          <p:nvPr/>
        </p:nvSpPr>
        <p:spPr>
          <a:xfrm>
            <a:off x="2911614" y="4393218"/>
            <a:ext cx="1254320" cy="241142"/>
          </a:xfrm>
          <a:prstGeom prst="roundRect">
            <a:avLst/>
          </a:prstGeom>
          <a:solidFill>
            <a:srgbClr val="49BA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8F027F-AAE7-4D1F-A0FD-E4847D0AA5EF}"/>
              </a:ext>
            </a:extLst>
          </p:cNvPr>
          <p:cNvSpPr/>
          <p:nvPr/>
        </p:nvSpPr>
        <p:spPr>
          <a:xfrm>
            <a:off x="2911614" y="4746673"/>
            <a:ext cx="1254320" cy="241142"/>
          </a:xfrm>
          <a:prstGeom prst="roundRect">
            <a:avLst/>
          </a:prstGeom>
          <a:noFill/>
          <a:ln>
            <a:solidFill>
              <a:srgbClr val="49BA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8A1803-AE84-4127-A184-F1D0F3A28D68}"/>
              </a:ext>
            </a:extLst>
          </p:cNvPr>
          <p:cNvSpPr txBox="1"/>
          <p:nvPr/>
        </p:nvSpPr>
        <p:spPr>
          <a:xfrm>
            <a:off x="2876393" y="4381703"/>
            <a:ext cx="1323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BD1AA0-4E43-45A2-B16F-56D488548C25}"/>
              </a:ext>
            </a:extLst>
          </p:cNvPr>
          <p:cNvSpPr txBox="1"/>
          <p:nvPr/>
        </p:nvSpPr>
        <p:spPr>
          <a:xfrm>
            <a:off x="2876393" y="4736823"/>
            <a:ext cx="1323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49BAB9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비회원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A5CD3-A8E6-4601-9CE3-D7D93E944EBC}"/>
              </a:ext>
            </a:extLst>
          </p:cNvPr>
          <p:cNvSpPr txBox="1"/>
          <p:nvPr/>
        </p:nvSpPr>
        <p:spPr>
          <a:xfrm>
            <a:off x="2880079" y="5032411"/>
            <a:ext cx="1323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tx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회원가입 하러 가기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D62E96-5AE0-41E7-A36D-FE369CBBB25E}"/>
              </a:ext>
            </a:extLst>
          </p:cNvPr>
          <p:cNvSpPr/>
          <p:nvPr/>
        </p:nvSpPr>
        <p:spPr>
          <a:xfrm>
            <a:off x="5257368" y="3977650"/>
            <a:ext cx="5220904" cy="10697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kern="0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49BAB9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“ </a:t>
            </a:r>
            <a:r>
              <a:rPr lang="ko-KR" altLang="en-US" sz="4800" kern="0" dirty="0" err="1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49BAB9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쇼우미도우미</a:t>
            </a:r>
            <a:r>
              <a:rPr lang="ko-KR" altLang="en-US" sz="4800" kern="0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49BAB9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4800" kern="0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49BAB9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”</a:t>
            </a:r>
            <a:endParaRPr lang="en-US" altLang="ko-KR" sz="1200" kern="0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49BAB9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AB50D1-9B9F-4C41-A931-8AC54C8F74F2}"/>
              </a:ext>
            </a:extLst>
          </p:cNvPr>
          <p:cNvSpPr/>
          <p:nvPr/>
        </p:nvSpPr>
        <p:spPr>
          <a:xfrm>
            <a:off x="5257368" y="2198735"/>
            <a:ext cx="52209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Show me </a:t>
            </a: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도우미</a:t>
            </a:r>
            <a:endParaRPr lang="en-US" altLang="ko-KR" sz="32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쇼핑 도우미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573314" y="1061829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ㅊ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058363" y="2621183"/>
            <a:ext cx="8075271" cy="1861328"/>
          </a:xfrm>
          <a:prstGeom prst="roundRect">
            <a:avLst/>
          </a:prstGeom>
          <a:solidFill>
            <a:srgbClr val="49BAB9">
              <a:alpha val="80000"/>
            </a:srgbClr>
          </a:solidFill>
          <a:ln>
            <a:solidFill>
              <a:srgbClr val="49BA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서비스 홍보 영상</a:t>
            </a:r>
            <a:endParaRPr lang="ko-KR" altLang="en-US" sz="8000" dirty="0">
              <a:ln>
                <a:solidFill>
                  <a:schemeClr val="accent3">
                    <a:lumMod val="50000"/>
                  </a:schemeClr>
                </a:solidFill>
              </a:ln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AB50D1-9B9F-4C41-A931-8AC54C8F74F2}"/>
              </a:ext>
            </a:extLst>
          </p:cNvPr>
          <p:cNvSpPr/>
          <p:nvPr/>
        </p:nvSpPr>
        <p:spPr>
          <a:xfrm>
            <a:off x="3485548" y="178320"/>
            <a:ext cx="5220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프로젝트 서비스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소개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5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634274" y="1029788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AD034C-B893-414E-AC9D-8765AE102A67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기술 스택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2" y="7049008"/>
            <a:ext cx="7343775" cy="1895475"/>
          </a:xfrm>
          <a:prstGeom prst="rect">
            <a:avLst/>
          </a:prstGeom>
        </p:spPr>
      </p:pic>
      <p:pic>
        <p:nvPicPr>
          <p:cNvPr id="20" name="Picture 4" descr="Blog Theme Free | Vuetify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429" y="3938253"/>
            <a:ext cx="1023144" cy="90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ue-next로 vuejs 3 미리 맛보기 + Fragmen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662" y="3968555"/>
            <a:ext cx="1040877" cy="901977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22" b="96610" l="955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0464" y="3915125"/>
            <a:ext cx="1296727" cy="958107"/>
          </a:xfrm>
          <a:prstGeom prst="rect">
            <a:avLst/>
          </a:prstGeom>
        </p:spPr>
      </p:pic>
      <p:pic>
        <p:nvPicPr>
          <p:cNvPr id="26" name="Picture 4" descr="Tutorial] 개발환경 구성 - Spring Boot, Git, Maven [1/3] | Megazone DSG WebService  Blo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336" y="5200582"/>
            <a:ext cx="2129481" cy="10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초보를 위한 도커 안내서 - 도커란 무엇인가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705" y="1181666"/>
            <a:ext cx="1268195" cy="123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6" descr="Introduction to Cloud Security with AWS | by Aregbesola Olumuyiwa | Data  Driven Investor | Mediu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473" y="1293599"/>
            <a:ext cx="1292163" cy="96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401043" y="1424561"/>
            <a:ext cx="1516202" cy="64535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server</a:t>
            </a:r>
            <a:endParaRPr lang="ko-KR" altLang="en-US" sz="2800" dirty="0">
              <a:solidFill>
                <a:schemeClr val="accent3">
                  <a:lumMod val="5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332976" y="2752457"/>
            <a:ext cx="1963070" cy="64535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database</a:t>
            </a:r>
            <a:endParaRPr lang="ko-KR" altLang="en-US" sz="2800" dirty="0">
              <a:solidFill>
                <a:schemeClr val="accent3">
                  <a:lumMod val="5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446784" y="5398408"/>
            <a:ext cx="1516202" cy="64535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back</a:t>
            </a:r>
            <a:endParaRPr lang="ko-KR" altLang="en-US" sz="2800" dirty="0">
              <a:solidFill>
                <a:schemeClr val="accent3">
                  <a:lumMod val="5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457765" y="4089723"/>
            <a:ext cx="1516202" cy="64535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accent3">
                    <a:lumMod val="5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front</a:t>
            </a:r>
            <a:endParaRPr lang="ko-KR" altLang="en-US" sz="2800" dirty="0">
              <a:solidFill>
                <a:schemeClr val="accent3">
                  <a:lumMod val="5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1026" name="Picture 2" descr="플라스크 (웹 프레임워크)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95" y="5329072"/>
            <a:ext cx="2001784" cy="7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332976" y="1181666"/>
            <a:ext cx="7526050" cy="1149601"/>
          </a:xfrm>
          <a:prstGeom prst="roundRect">
            <a:avLst/>
          </a:prstGeom>
          <a:noFill/>
          <a:ln w="38100">
            <a:solidFill>
              <a:srgbClr val="49BA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332976" y="2498053"/>
            <a:ext cx="7526050" cy="1149601"/>
          </a:xfrm>
          <a:prstGeom prst="roundRect">
            <a:avLst/>
          </a:prstGeom>
          <a:noFill/>
          <a:ln w="38100">
            <a:solidFill>
              <a:srgbClr val="F3A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332976" y="3814440"/>
            <a:ext cx="7526050" cy="1149601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332975" y="5130828"/>
            <a:ext cx="7526051" cy="114960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Centos7 Mariadb datadir change :: Blue Breez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12" y="2711819"/>
            <a:ext cx="2622369" cy="8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NGINX | High Performance Load Balancer, Web Server, &amp; Reverse Prox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NGINX | High Performance Load Balancer, Web Server, &amp; Reverse Prox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 descr="NGINX | High Performance Load Balancer, Web Server, &amp; Reverse Prox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93" y="1443386"/>
            <a:ext cx="1994118" cy="66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28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573314" y="1061829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AD034C-B893-414E-AC9D-8765AE102A67}"/>
              </a:ext>
            </a:extLst>
          </p:cNvPr>
          <p:cNvSpPr/>
          <p:nvPr/>
        </p:nvSpPr>
        <p:spPr>
          <a:xfrm>
            <a:off x="3485548" y="178320"/>
            <a:ext cx="5220904" cy="75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아키텍처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4" y="1403572"/>
            <a:ext cx="9709265" cy="4815141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21240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600746" y="1096793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E610F-B433-4B58-859C-774734891058}"/>
              </a:ext>
            </a:extLst>
          </p:cNvPr>
          <p:cNvSpPr/>
          <p:nvPr/>
        </p:nvSpPr>
        <p:spPr>
          <a:xfrm>
            <a:off x="3485548" y="178320"/>
            <a:ext cx="5220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RESTful 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API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41" y="2302433"/>
            <a:ext cx="3381555" cy="27357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5528" y="1441333"/>
            <a:ext cx="338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회원관리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62549"/>
          <a:stretch/>
        </p:blipFill>
        <p:spPr>
          <a:xfrm>
            <a:off x="847041" y="5092815"/>
            <a:ext cx="3197014" cy="5793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60011" y="1817713"/>
            <a:ext cx="338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가계부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34333"/>
          <a:stretch/>
        </p:blipFill>
        <p:spPr>
          <a:xfrm>
            <a:off x="4617315" y="2398263"/>
            <a:ext cx="3197014" cy="1015854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230372" y="1350270"/>
            <a:ext cx="7230107" cy="5081010"/>
          </a:xfrm>
          <a:prstGeom prst="roundRect">
            <a:avLst>
              <a:gd name="adj" fmla="val 9868"/>
            </a:avLst>
          </a:prstGeom>
          <a:noFill/>
          <a:ln w="57150">
            <a:solidFill>
              <a:srgbClr val="49BAB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242" y="4059260"/>
            <a:ext cx="2933330" cy="22354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64910" y="3670288"/>
            <a:ext cx="338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사용자 맞춤 </a:t>
            </a:r>
            <a:r>
              <a:rPr lang="ko-KR" altLang="en-US" sz="16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알람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02665" y="2006036"/>
            <a:ext cx="338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장보기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85030" y="2243743"/>
            <a:ext cx="3388683" cy="3940692"/>
            <a:chOff x="7703044" y="1700919"/>
            <a:chExt cx="3388683" cy="394069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0972" y="5197880"/>
              <a:ext cx="3330755" cy="44373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3044" y="1700919"/>
              <a:ext cx="3381555" cy="344328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131079" y="1441333"/>
            <a:ext cx="338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서비스 기능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01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사각형: 둥근 모서리 6">
            <a:extLst>
              <a:ext uri="{FF2B5EF4-FFF2-40B4-BE49-F238E27FC236}">
                <a16:creationId xmlns:a16="http://schemas.microsoft.com/office/drawing/2014/main" id="{046ECD83-6F83-4506-BE9A-6F1FAC9736F9}"/>
              </a:ext>
            </a:extLst>
          </p:cNvPr>
          <p:cNvSpPr/>
          <p:nvPr/>
        </p:nvSpPr>
        <p:spPr>
          <a:xfrm>
            <a:off x="603794" y="1094873"/>
            <a:ext cx="11045371" cy="5498628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ㅊ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1B07A7B-2DAA-4DC4-A3C6-666689021EE1}"/>
              </a:ext>
            </a:extLst>
          </p:cNvPr>
          <p:cNvGrpSpPr/>
          <p:nvPr/>
        </p:nvGrpSpPr>
        <p:grpSpPr>
          <a:xfrm>
            <a:off x="2225409" y="1258156"/>
            <a:ext cx="2941320" cy="5020479"/>
            <a:chOff x="1729740" y="1168509"/>
            <a:chExt cx="2941320" cy="5020479"/>
          </a:xfrm>
        </p:grpSpPr>
        <p:pic>
          <p:nvPicPr>
            <p:cNvPr id="2052" name="Picture 4" descr="스마트 폰 또는 휴대폰 아이콘 디자인, 전화 아이콘, 모바일 아이콘, 스마트 폰 아이콘 PNG 및 벡터 에 대한 무료 다운로드">
              <a:extLst>
                <a:ext uri="{FF2B5EF4-FFF2-40B4-BE49-F238E27FC236}">
                  <a16:creationId xmlns:a16="http://schemas.microsoft.com/office/drawing/2014/main" id="{7E2ADF3A-38C8-46C8-AFDD-4C15BD80CB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50" t="7844" r="23500" b="9799"/>
            <a:stretch/>
          </p:blipFill>
          <p:spPr bwMode="auto">
            <a:xfrm>
              <a:off x="1729740" y="1168509"/>
              <a:ext cx="2941320" cy="5020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782604-CC78-480B-8FC4-369827711BF3}"/>
                </a:ext>
              </a:extLst>
            </p:cNvPr>
            <p:cNvSpPr/>
            <p:nvPr/>
          </p:nvSpPr>
          <p:spPr>
            <a:xfrm>
              <a:off x="2286000" y="5440679"/>
              <a:ext cx="1623748" cy="320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AB50D1-9B9F-4C41-A931-8AC54C8F74F2}"/>
              </a:ext>
            </a:extLst>
          </p:cNvPr>
          <p:cNvSpPr/>
          <p:nvPr/>
        </p:nvSpPr>
        <p:spPr>
          <a:xfrm>
            <a:off x="3485548" y="178320"/>
            <a:ext cx="5220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프로젝트 서비스 핵심 기능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A2EA8E-4FC8-410B-90D5-FFB2CEC34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89873" l="5263" r="90000">
                        <a14:foregroundMark x1="12982" y1="11031" x2="12982" y2="11031"/>
                        <a14:foregroundMark x1="5263" y1="11212" x2="5263" y2="11212"/>
                        <a14:foregroundMark x1="36316" y1="76492" x2="36316" y2="76492"/>
                        <a14:foregroundMark x1="64211" y1="79024" x2="64211" y2="790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864" y="2434067"/>
            <a:ext cx="1730553" cy="167894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83D1023-08B7-42AB-8038-EDC8A282DC46}"/>
              </a:ext>
            </a:extLst>
          </p:cNvPr>
          <p:cNvSpPr/>
          <p:nvPr/>
        </p:nvSpPr>
        <p:spPr>
          <a:xfrm>
            <a:off x="2911614" y="4393218"/>
            <a:ext cx="1254320" cy="241142"/>
          </a:xfrm>
          <a:prstGeom prst="roundRect">
            <a:avLst/>
          </a:prstGeom>
          <a:solidFill>
            <a:srgbClr val="49BA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8F027F-AAE7-4D1F-A0FD-E4847D0AA5EF}"/>
              </a:ext>
            </a:extLst>
          </p:cNvPr>
          <p:cNvSpPr/>
          <p:nvPr/>
        </p:nvSpPr>
        <p:spPr>
          <a:xfrm>
            <a:off x="2911614" y="4746673"/>
            <a:ext cx="1254320" cy="241142"/>
          </a:xfrm>
          <a:prstGeom prst="roundRect">
            <a:avLst/>
          </a:prstGeom>
          <a:noFill/>
          <a:ln>
            <a:solidFill>
              <a:srgbClr val="49BA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8A1803-AE84-4127-A184-F1D0F3A28D68}"/>
              </a:ext>
            </a:extLst>
          </p:cNvPr>
          <p:cNvSpPr txBox="1"/>
          <p:nvPr/>
        </p:nvSpPr>
        <p:spPr>
          <a:xfrm>
            <a:off x="2876393" y="4381703"/>
            <a:ext cx="1323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BD1AA0-4E43-45A2-B16F-56D488548C25}"/>
              </a:ext>
            </a:extLst>
          </p:cNvPr>
          <p:cNvSpPr txBox="1"/>
          <p:nvPr/>
        </p:nvSpPr>
        <p:spPr>
          <a:xfrm>
            <a:off x="2876393" y="4736823"/>
            <a:ext cx="1323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49BAB9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비회원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A5CD3-A8E6-4601-9CE3-D7D93E944EBC}"/>
              </a:ext>
            </a:extLst>
          </p:cNvPr>
          <p:cNvSpPr txBox="1"/>
          <p:nvPr/>
        </p:nvSpPr>
        <p:spPr>
          <a:xfrm>
            <a:off x="2880079" y="5032411"/>
            <a:ext cx="1323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tx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회원가입 하러 가기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0A143A2-A9CC-480D-947F-4EC399FFFCFD}"/>
              </a:ext>
            </a:extLst>
          </p:cNvPr>
          <p:cNvGrpSpPr/>
          <p:nvPr/>
        </p:nvGrpSpPr>
        <p:grpSpPr>
          <a:xfrm flipV="1">
            <a:off x="8755266" y="4166228"/>
            <a:ext cx="1972870" cy="191502"/>
            <a:chOff x="4241181" y="3596498"/>
            <a:chExt cx="1478102" cy="151833"/>
          </a:xfrm>
        </p:grpSpPr>
        <p:sp>
          <p:nvSpPr>
            <p:cNvPr id="129" name="사다리꼴 128">
              <a:extLst>
                <a:ext uri="{FF2B5EF4-FFF2-40B4-BE49-F238E27FC236}">
                  <a16:creationId xmlns:a16="http://schemas.microsoft.com/office/drawing/2014/main" id="{AC255C39-B047-4081-BA67-B8C030283266}"/>
                </a:ext>
              </a:extLst>
            </p:cNvPr>
            <p:cNvSpPr/>
            <p:nvPr/>
          </p:nvSpPr>
          <p:spPr>
            <a:xfrm rot="12600000">
              <a:off x="4884784" y="3596498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0" name="사다리꼴 129">
              <a:extLst>
                <a:ext uri="{FF2B5EF4-FFF2-40B4-BE49-F238E27FC236}">
                  <a16:creationId xmlns:a16="http://schemas.microsoft.com/office/drawing/2014/main" id="{3677DD6C-E493-4155-8830-5C7E7203FEBD}"/>
                </a:ext>
              </a:extLst>
            </p:cNvPr>
            <p:cNvSpPr/>
            <p:nvPr/>
          </p:nvSpPr>
          <p:spPr>
            <a:xfrm rot="19800000" flipV="1">
              <a:off x="4241181" y="3596499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94" name="사다리꼴 93">
            <a:extLst>
              <a:ext uri="{FF2B5EF4-FFF2-40B4-BE49-F238E27FC236}">
                <a16:creationId xmlns:a16="http://schemas.microsoft.com/office/drawing/2014/main" id="{2C1AADB4-A9E9-408B-A124-DFA4CD4DC360}"/>
              </a:ext>
            </a:extLst>
          </p:cNvPr>
          <p:cNvSpPr/>
          <p:nvPr/>
        </p:nvSpPr>
        <p:spPr>
          <a:xfrm rot="12600000">
            <a:off x="7899445" y="3705778"/>
            <a:ext cx="1113833" cy="191501"/>
          </a:xfrm>
          <a:prstGeom prst="trapezoid">
            <a:avLst>
              <a:gd name="adj" fmla="val 5730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5" name="사다리꼴 94">
            <a:extLst>
              <a:ext uri="{FF2B5EF4-FFF2-40B4-BE49-F238E27FC236}">
                <a16:creationId xmlns:a16="http://schemas.microsoft.com/office/drawing/2014/main" id="{8B9A60FB-50AB-4D1D-B90A-E6D654935861}"/>
              </a:ext>
            </a:extLst>
          </p:cNvPr>
          <p:cNvSpPr/>
          <p:nvPr/>
        </p:nvSpPr>
        <p:spPr>
          <a:xfrm rot="19800000" flipV="1">
            <a:off x="7040406" y="3705780"/>
            <a:ext cx="1113833" cy="191501"/>
          </a:xfrm>
          <a:prstGeom prst="trapezoid">
            <a:avLst>
              <a:gd name="adj" fmla="val 5730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6" name="사다리꼴 95">
            <a:extLst>
              <a:ext uri="{FF2B5EF4-FFF2-40B4-BE49-F238E27FC236}">
                <a16:creationId xmlns:a16="http://schemas.microsoft.com/office/drawing/2014/main" id="{1383AAA2-B775-458B-9A62-E10C305A6026}"/>
              </a:ext>
            </a:extLst>
          </p:cNvPr>
          <p:cNvSpPr/>
          <p:nvPr/>
        </p:nvSpPr>
        <p:spPr>
          <a:xfrm rot="19800000">
            <a:off x="6177894" y="4185493"/>
            <a:ext cx="1113833" cy="191501"/>
          </a:xfrm>
          <a:prstGeom prst="trapezoid">
            <a:avLst>
              <a:gd name="adj" fmla="val 5730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7" name="사다리꼴 96">
            <a:extLst>
              <a:ext uri="{FF2B5EF4-FFF2-40B4-BE49-F238E27FC236}">
                <a16:creationId xmlns:a16="http://schemas.microsoft.com/office/drawing/2014/main" id="{0695FCF7-5020-4C89-9266-2F85347E8CC2}"/>
              </a:ext>
            </a:extLst>
          </p:cNvPr>
          <p:cNvSpPr/>
          <p:nvPr/>
        </p:nvSpPr>
        <p:spPr>
          <a:xfrm rot="5400000">
            <a:off x="6636685" y="4414846"/>
            <a:ext cx="1052528" cy="202655"/>
          </a:xfrm>
          <a:prstGeom prst="trapezoid">
            <a:avLst>
              <a:gd name="adj" fmla="val 57303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8" name="사다리꼴 97">
            <a:extLst>
              <a:ext uri="{FF2B5EF4-FFF2-40B4-BE49-F238E27FC236}">
                <a16:creationId xmlns:a16="http://schemas.microsoft.com/office/drawing/2014/main" id="{2A5EFFB6-6950-4074-9B1E-27D503F34672}"/>
              </a:ext>
            </a:extLst>
          </p:cNvPr>
          <p:cNvSpPr/>
          <p:nvPr/>
        </p:nvSpPr>
        <p:spPr>
          <a:xfrm rot="1800000">
            <a:off x="7037670" y="5125221"/>
            <a:ext cx="1113833" cy="191501"/>
          </a:xfrm>
          <a:prstGeom prst="trapezoid">
            <a:avLst>
              <a:gd name="adj" fmla="val 57303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99" name="사다리꼴 98">
            <a:extLst>
              <a:ext uri="{FF2B5EF4-FFF2-40B4-BE49-F238E27FC236}">
                <a16:creationId xmlns:a16="http://schemas.microsoft.com/office/drawing/2014/main" id="{ADD5C6A1-B30B-4E82-941A-BEFFA0277159}"/>
              </a:ext>
            </a:extLst>
          </p:cNvPr>
          <p:cNvSpPr/>
          <p:nvPr/>
        </p:nvSpPr>
        <p:spPr>
          <a:xfrm rot="19800000">
            <a:off x="7897448" y="5125222"/>
            <a:ext cx="1113833" cy="191501"/>
          </a:xfrm>
          <a:prstGeom prst="trapezoid">
            <a:avLst>
              <a:gd name="adj" fmla="val 57303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00" name="사다리꼴 99">
            <a:extLst>
              <a:ext uri="{FF2B5EF4-FFF2-40B4-BE49-F238E27FC236}">
                <a16:creationId xmlns:a16="http://schemas.microsoft.com/office/drawing/2014/main" id="{36E86EEE-FDF8-4295-AB26-36B85F560A47}"/>
              </a:ext>
            </a:extLst>
          </p:cNvPr>
          <p:cNvSpPr/>
          <p:nvPr/>
        </p:nvSpPr>
        <p:spPr>
          <a:xfrm rot="16200000">
            <a:off x="8359739" y="4414846"/>
            <a:ext cx="1052528" cy="202655"/>
          </a:xfrm>
          <a:prstGeom prst="trapezoid">
            <a:avLst>
              <a:gd name="adj" fmla="val 57303"/>
            </a:avLst>
          </a:prstGeom>
          <a:solidFill>
            <a:srgbClr val="14B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74BB14-F416-405F-9BE8-0D9C608DE37F}"/>
              </a:ext>
            </a:extLst>
          </p:cNvPr>
          <p:cNvGrpSpPr/>
          <p:nvPr/>
        </p:nvGrpSpPr>
        <p:grpSpPr>
          <a:xfrm flipV="1">
            <a:off x="8761241" y="2777884"/>
            <a:ext cx="1973610" cy="1326815"/>
            <a:chOff x="2578586" y="4360435"/>
            <a:chExt cx="1478656" cy="1051968"/>
          </a:xfrm>
        </p:grpSpPr>
        <p:sp>
          <p:nvSpPr>
            <p:cNvPr id="121" name="사다리꼴 120">
              <a:extLst>
                <a:ext uri="{FF2B5EF4-FFF2-40B4-BE49-F238E27FC236}">
                  <a16:creationId xmlns:a16="http://schemas.microsoft.com/office/drawing/2014/main" id="{68DB250A-31DF-49DF-AA82-2631F1EF0635}"/>
                </a:ext>
              </a:extLst>
            </p:cNvPr>
            <p:cNvSpPr/>
            <p:nvPr/>
          </p:nvSpPr>
          <p:spPr>
            <a:xfrm rot="5400000">
              <a:off x="2255196" y="4701769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22" name="사다리꼴 121">
              <a:extLst>
                <a:ext uri="{FF2B5EF4-FFF2-40B4-BE49-F238E27FC236}">
                  <a16:creationId xmlns:a16="http://schemas.microsoft.com/office/drawing/2014/main" id="{372D6075-EC89-4A81-AC3C-4F9743F64969}"/>
                </a:ext>
              </a:extLst>
            </p:cNvPr>
            <p:cNvSpPr/>
            <p:nvPr/>
          </p:nvSpPr>
          <p:spPr>
            <a:xfrm rot="1800000">
              <a:off x="2578586" y="5260570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23" name="사다리꼴 122">
              <a:extLst>
                <a:ext uri="{FF2B5EF4-FFF2-40B4-BE49-F238E27FC236}">
                  <a16:creationId xmlns:a16="http://schemas.microsoft.com/office/drawing/2014/main" id="{C2E4EA86-E66D-4437-A91E-7B2760F53B98}"/>
                </a:ext>
              </a:extLst>
            </p:cNvPr>
            <p:cNvSpPr/>
            <p:nvPr/>
          </p:nvSpPr>
          <p:spPr>
            <a:xfrm rot="19800000">
              <a:off x="3222743" y="5260571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24" name="사다리꼴 123">
              <a:extLst>
                <a:ext uri="{FF2B5EF4-FFF2-40B4-BE49-F238E27FC236}">
                  <a16:creationId xmlns:a16="http://schemas.microsoft.com/office/drawing/2014/main" id="{3251D05E-268E-4D01-AEC0-24D55BB8E788}"/>
                </a:ext>
              </a:extLst>
            </p:cNvPr>
            <p:cNvSpPr/>
            <p:nvPr/>
          </p:nvSpPr>
          <p:spPr>
            <a:xfrm rot="16200000">
              <a:off x="3546133" y="4701769"/>
              <a:ext cx="834499" cy="151832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2B9EEF5-DA44-448F-A2AA-1C901C492930}"/>
              </a:ext>
            </a:extLst>
          </p:cNvPr>
          <p:cNvGrpSpPr/>
          <p:nvPr/>
        </p:nvGrpSpPr>
        <p:grpSpPr>
          <a:xfrm flipH="1">
            <a:off x="5322940" y="2774968"/>
            <a:ext cx="1973610" cy="1593112"/>
            <a:chOff x="1903371" y="557323"/>
            <a:chExt cx="1910192" cy="1631731"/>
          </a:xfrm>
        </p:grpSpPr>
        <p:sp>
          <p:nvSpPr>
            <p:cNvPr id="107" name="사다리꼴 106">
              <a:extLst>
                <a:ext uri="{FF2B5EF4-FFF2-40B4-BE49-F238E27FC236}">
                  <a16:creationId xmlns:a16="http://schemas.microsoft.com/office/drawing/2014/main" id="{9EA13F13-A00A-46CF-BD8C-02F9CC59AEC0}"/>
                </a:ext>
              </a:extLst>
            </p:cNvPr>
            <p:cNvSpPr/>
            <p:nvPr/>
          </p:nvSpPr>
          <p:spPr>
            <a:xfrm rot="9000000" flipV="1">
              <a:off x="2731137" y="1992911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14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43806F2E-9FBA-4FE9-BC63-50F5C7D1316A}"/>
                </a:ext>
              </a:extLst>
            </p:cNvPr>
            <p:cNvGrpSpPr/>
            <p:nvPr/>
          </p:nvGrpSpPr>
          <p:grpSpPr>
            <a:xfrm flipV="1">
              <a:off x="1903371" y="557323"/>
              <a:ext cx="1910192" cy="1358978"/>
              <a:chOff x="2578586" y="4360435"/>
              <a:chExt cx="1478656" cy="1051968"/>
            </a:xfrm>
          </p:grpSpPr>
          <p:sp>
            <p:nvSpPr>
              <p:cNvPr id="109" name="사다리꼴 108">
                <a:extLst>
                  <a:ext uri="{FF2B5EF4-FFF2-40B4-BE49-F238E27FC236}">
                    <a16:creationId xmlns:a16="http://schemas.microsoft.com/office/drawing/2014/main" id="{97331490-E205-462B-8F17-9E65F5164301}"/>
                  </a:ext>
                </a:extLst>
              </p:cNvPr>
              <p:cNvSpPr/>
              <p:nvPr/>
            </p:nvSpPr>
            <p:spPr>
              <a:xfrm rot="5400000">
                <a:off x="2255196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4B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사다리꼴 109">
                <a:extLst>
                  <a:ext uri="{FF2B5EF4-FFF2-40B4-BE49-F238E27FC236}">
                    <a16:creationId xmlns:a16="http://schemas.microsoft.com/office/drawing/2014/main" id="{FDC6AD99-7ACA-4BD8-9CD4-17565AD38843}"/>
                  </a:ext>
                </a:extLst>
              </p:cNvPr>
              <p:cNvSpPr/>
              <p:nvPr/>
            </p:nvSpPr>
            <p:spPr>
              <a:xfrm rot="1800000">
                <a:off x="2578586" y="5260570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4B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다리꼴 110">
                <a:extLst>
                  <a:ext uri="{FF2B5EF4-FFF2-40B4-BE49-F238E27FC236}">
                    <a16:creationId xmlns:a16="http://schemas.microsoft.com/office/drawing/2014/main" id="{1A270990-F734-4E74-9F1B-2DA564600000}"/>
                  </a:ext>
                </a:extLst>
              </p:cNvPr>
              <p:cNvSpPr/>
              <p:nvPr/>
            </p:nvSpPr>
            <p:spPr>
              <a:xfrm rot="19800000">
                <a:off x="3222743" y="5260571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4B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다리꼴 111">
                <a:extLst>
                  <a:ext uri="{FF2B5EF4-FFF2-40B4-BE49-F238E27FC236}">
                    <a16:creationId xmlns:a16="http://schemas.microsoft.com/office/drawing/2014/main" id="{77E1532E-45CE-4953-B241-AC1C4267AA03}"/>
                  </a:ext>
                </a:extLst>
              </p:cNvPr>
              <p:cNvSpPr/>
              <p:nvPr/>
            </p:nvSpPr>
            <p:spPr>
              <a:xfrm rot="16200000">
                <a:off x="3546133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4B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6" name="평행 사변형 105">
            <a:extLst>
              <a:ext uri="{FF2B5EF4-FFF2-40B4-BE49-F238E27FC236}">
                <a16:creationId xmlns:a16="http://schemas.microsoft.com/office/drawing/2014/main" id="{D73E4CD3-49CF-4D22-9CAD-11FA9383C3CB}"/>
              </a:ext>
            </a:extLst>
          </p:cNvPr>
          <p:cNvSpPr/>
          <p:nvPr/>
        </p:nvSpPr>
        <p:spPr>
          <a:xfrm rot="5400000" flipH="1">
            <a:off x="7002396" y="3926373"/>
            <a:ext cx="334632" cy="216187"/>
          </a:xfrm>
          <a:prstGeom prst="parallelogram">
            <a:avLst>
              <a:gd name="adj" fmla="val 59404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8" name="Freeform 11">
            <a:extLst>
              <a:ext uri="{FF2B5EF4-FFF2-40B4-BE49-F238E27FC236}">
                <a16:creationId xmlns:a16="http://schemas.microsoft.com/office/drawing/2014/main" id="{64C15711-43F1-4047-8460-3C032D3819D9}"/>
              </a:ext>
            </a:extLst>
          </p:cNvPr>
          <p:cNvSpPr>
            <a:spLocks noEditPoints="1"/>
          </p:cNvSpPr>
          <p:nvPr/>
        </p:nvSpPr>
        <p:spPr bwMode="auto">
          <a:xfrm>
            <a:off x="6141719" y="2854171"/>
            <a:ext cx="405764" cy="503584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14B9B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1FAA379-F3C4-41ED-A2A2-D3524C186A1F}"/>
              </a:ext>
            </a:extLst>
          </p:cNvPr>
          <p:cNvSpPr/>
          <p:nvPr/>
        </p:nvSpPr>
        <p:spPr>
          <a:xfrm>
            <a:off x="9052381" y="3572389"/>
            <a:ext cx="1380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월별 소비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15F06A6-3BF0-43D7-B798-1AC142791194}"/>
              </a:ext>
            </a:extLst>
          </p:cNvPr>
          <p:cNvSpPr/>
          <p:nvPr/>
        </p:nvSpPr>
        <p:spPr>
          <a:xfrm>
            <a:off x="5525260" y="3367854"/>
            <a:ext cx="1560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가격표 사진 분석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장바구니 담기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1739318-F4FA-40A7-BD20-C0F0C3F82F87}"/>
              </a:ext>
            </a:extLst>
          </p:cNvPr>
          <p:cNvSpPr/>
          <p:nvPr/>
        </p:nvSpPr>
        <p:spPr>
          <a:xfrm>
            <a:off x="7289759" y="4525591"/>
            <a:ext cx="1560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생필품 맞춤 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알람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56" name="그림 2055">
            <a:extLst>
              <a:ext uri="{FF2B5EF4-FFF2-40B4-BE49-F238E27FC236}">
                <a16:creationId xmlns:a16="http://schemas.microsoft.com/office/drawing/2014/main" id="{868E9F7E-66F5-4D48-874E-D6A635BD6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96" b="89894" l="9808" r="89979">
                        <a14:foregroundMark x1="12793" y1="5496" x2="51386" y2="58333"/>
                        <a14:foregroundMark x1="63966" y1="7979" x2="27079" y2="79255"/>
                        <a14:foregroundMark x1="18763" y1="83865" x2="64179" y2="89716"/>
                        <a14:foregroundMark x1="38380" y1="79433" x2="55224" y2="85106"/>
                        <a14:foregroundMark x1="25800" y1="19149" x2="20256" y2="71454"/>
                        <a14:foregroundMark x1="28998" y1="15603" x2="40725" y2="11525"/>
                        <a14:foregroundMark x1="40725" y1="11525" x2="48188" y2="10993"/>
                        <a14:foregroundMark x1="18124" y1="22163" x2="18763" y2="67553"/>
                        <a14:foregroundMark x1="21322" y1="10106" x2="56930" y2="15957"/>
                        <a14:foregroundMark x1="56930" y1="15957" x2="62260" y2="42730"/>
                        <a14:foregroundMark x1="62900" y1="85638" x2="62900" y2="85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44148" y="3033477"/>
            <a:ext cx="470208" cy="5343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6549" y="3888111"/>
            <a:ext cx="721712" cy="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405</Words>
  <Application>Microsoft Office PowerPoint</Application>
  <PresentationFormat>와이드스크린</PresentationFormat>
  <Paragraphs>108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맑은 고딕</vt:lpstr>
      <vt:lpstr>KoPubWorld돋움체 Bold</vt:lpstr>
      <vt:lpstr>Arial</vt:lpstr>
      <vt:lpstr>KoPub돋움체 Bold</vt:lpstr>
      <vt:lpstr>궁서</vt:lpstr>
      <vt:lpstr>티머니 둥근바람 ExtraBold</vt:lpstr>
      <vt:lpstr>티머니 둥근바람 Regular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multicampus</cp:lastModifiedBy>
  <cp:revision>87</cp:revision>
  <dcterms:created xsi:type="dcterms:W3CDTF">2020-10-06T01:44:08Z</dcterms:created>
  <dcterms:modified xsi:type="dcterms:W3CDTF">2020-11-16T00:11:20Z</dcterms:modified>
</cp:coreProperties>
</file>